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Lst>
  <p:notesMasterIdLst>
    <p:notesMasterId r:id="rId30"/>
  </p:notesMasterIdLst>
  <p:handoutMasterIdLst>
    <p:handoutMasterId r:id="rId31"/>
  </p:handoutMasterIdLst>
  <p:sldIdLst>
    <p:sldId id="256" r:id="rId2"/>
    <p:sldId id="257" r:id="rId3"/>
    <p:sldId id="294" r:id="rId4"/>
    <p:sldId id="282" r:id="rId5"/>
    <p:sldId id="291" r:id="rId6"/>
    <p:sldId id="292" r:id="rId7"/>
    <p:sldId id="299" r:id="rId8"/>
    <p:sldId id="300" r:id="rId9"/>
    <p:sldId id="290" r:id="rId10"/>
    <p:sldId id="305" r:id="rId11"/>
    <p:sldId id="312" r:id="rId12"/>
    <p:sldId id="307" r:id="rId13"/>
    <p:sldId id="315" r:id="rId14"/>
    <p:sldId id="316" r:id="rId15"/>
    <p:sldId id="314" r:id="rId16"/>
    <p:sldId id="289" r:id="rId17"/>
    <p:sldId id="296" r:id="rId18"/>
    <p:sldId id="297" r:id="rId19"/>
    <p:sldId id="298" r:id="rId20"/>
    <p:sldId id="284" r:id="rId21"/>
    <p:sldId id="322" r:id="rId22"/>
    <p:sldId id="319" r:id="rId23"/>
    <p:sldId id="323" r:id="rId24"/>
    <p:sldId id="313" r:id="rId25"/>
    <p:sldId id="324" r:id="rId26"/>
    <p:sldId id="325" r:id="rId27"/>
    <p:sldId id="293"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464" y="-3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9271D8-8A33-B742-8BF9-71ED97AA4830}" type="datetimeFigureOut">
              <a:rPr lang="en-US" smtClean="0"/>
              <a:t>8/29/17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9F4CB9-B419-6546-BCCC-67D7592FCE47}" type="slidenum">
              <a:rPr lang="en-US" smtClean="0"/>
              <a:t>‹#›</a:t>
            </a:fld>
            <a:endParaRPr lang="en-US"/>
          </a:p>
        </p:txBody>
      </p:sp>
    </p:spTree>
    <p:extLst>
      <p:ext uri="{BB962C8B-B14F-4D97-AF65-F5344CB8AC3E}">
        <p14:creationId xmlns:p14="http://schemas.microsoft.com/office/powerpoint/2010/main" val="209515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7DADC-D7F0-9B49-A297-A2AF12F2E8BA}" type="datetimeFigureOut">
              <a:rPr lang="en-US" smtClean="0"/>
              <a:t>8/29/17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FB5CA-74E1-444E-B51A-53B1D27D033F}" type="slidenum">
              <a:rPr lang="en-US" smtClean="0"/>
              <a:t>‹#›</a:t>
            </a:fld>
            <a:endParaRPr lang="en-US"/>
          </a:p>
        </p:txBody>
      </p:sp>
    </p:spTree>
    <p:extLst>
      <p:ext uri="{BB962C8B-B14F-4D97-AF65-F5344CB8AC3E}">
        <p14:creationId xmlns:p14="http://schemas.microsoft.com/office/powerpoint/2010/main" val="21946905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FB5CA-74E1-444E-B51A-53B1D27D033F}" type="slidenum">
              <a:rPr lang="en-US" smtClean="0"/>
              <a:t>1</a:t>
            </a:fld>
            <a:endParaRPr lang="en-US"/>
          </a:p>
        </p:txBody>
      </p:sp>
    </p:spTree>
    <p:extLst>
      <p:ext uri="{BB962C8B-B14F-4D97-AF65-F5344CB8AC3E}">
        <p14:creationId xmlns:p14="http://schemas.microsoft.com/office/powerpoint/2010/main" val="72008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Lakera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10</a:t>
            </a:fld>
            <a:endParaRPr lang="en-US"/>
          </a:p>
        </p:txBody>
      </p:sp>
    </p:spTree>
    <p:extLst>
      <p:ext uri="{BB962C8B-B14F-4D97-AF65-F5344CB8AC3E}">
        <p14:creationId xmlns:p14="http://schemas.microsoft.com/office/powerpoint/2010/main" val="328269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Lakera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11</a:t>
            </a:fld>
            <a:endParaRPr lang="en-US"/>
          </a:p>
        </p:txBody>
      </p:sp>
    </p:spTree>
    <p:extLst>
      <p:ext uri="{BB962C8B-B14F-4D97-AF65-F5344CB8AC3E}">
        <p14:creationId xmlns:p14="http://schemas.microsoft.com/office/powerpoint/2010/main" val="206575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Lakera</a:t>
            </a:r>
            <a:r>
              <a:rPr lang="en-US" dirty="0" smtClean="0"/>
              <a:t>: You will receive a Medicaid</a:t>
            </a:r>
            <a:r>
              <a:rPr lang="en-US" baseline="0" dirty="0" smtClean="0"/>
              <a:t> Health Care Alert letting you know there will be a hearing or workshop on the rule. Go to the FAR web site. This is an example of Notice for Public Hearing.</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12</a:t>
            </a:fld>
            <a:endParaRPr lang="en-US"/>
          </a:p>
        </p:txBody>
      </p:sp>
    </p:spTree>
    <p:extLst>
      <p:ext uri="{BB962C8B-B14F-4D97-AF65-F5344CB8AC3E}">
        <p14:creationId xmlns:p14="http://schemas.microsoft.com/office/powerpoint/2010/main" val="238918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FB5CA-74E1-444E-B51A-53B1D27D033F}" type="slidenum">
              <a:rPr lang="en-US" smtClean="0"/>
              <a:t>13</a:t>
            </a:fld>
            <a:endParaRPr lang="en-US"/>
          </a:p>
        </p:txBody>
      </p:sp>
    </p:spTree>
    <p:extLst>
      <p:ext uri="{BB962C8B-B14F-4D97-AF65-F5344CB8AC3E}">
        <p14:creationId xmlns:p14="http://schemas.microsoft.com/office/powerpoint/2010/main" val="277291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then look at the AHCA Rules</a:t>
            </a:r>
            <a:r>
              <a:rPr lang="en-US" baseline="0" dirty="0" smtClean="0"/>
              <a:t> web page for any reference material.</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14</a:t>
            </a:fld>
            <a:endParaRPr lang="en-US"/>
          </a:p>
        </p:txBody>
      </p:sp>
    </p:spTree>
    <p:extLst>
      <p:ext uri="{BB962C8B-B14F-4D97-AF65-F5344CB8AC3E}">
        <p14:creationId xmlns:p14="http://schemas.microsoft.com/office/powerpoint/2010/main" val="318851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Lakera</a:t>
            </a:r>
            <a:r>
              <a:rPr lang="en-US" dirty="0" smtClean="0"/>
              <a:t> -Rules in Process page: Click on the applicable</a:t>
            </a:r>
            <a:r>
              <a:rPr lang="en-US" baseline="0" dirty="0" smtClean="0"/>
              <a:t> rule document</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15</a:t>
            </a:fld>
            <a:endParaRPr lang="en-US"/>
          </a:p>
        </p:txBody>
      </p:sp>
    </p:spTree>
    <p:extLst>
      <p:ext uri="{BB962C8B-B14F-4D97-AF65-F5344CB8AC3E}">
        <p14:creationId xmlns:p14="http://schemas.microsoft.com/office/powerpoint/2010/main" val="2048834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16</a:t>
            </a:fld>
            <a:endParaRPr lang="en-US"/>
          </a:p>
        </p:txBody>
      </p:sp>
    </p:spTree>
    <p:extLst>
      <p:ext uri="{BB962C8B-B14F-4D97-AF65-F5344CB8AC3E}">
        <p14:creationId xmlns:p14="http://schemas.microsoft.com/office/powerpoint/2010/main" val="209634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17</a:t>
            </a:fld>
            <a:endParaRPr lang="en-US"/>
          </a:p>
        </p:txBody>
      </p:sp>
    </p:spTree>
    <p:extLst>
      <p:ext uri="{BB962C8B-B14F-4D97-AF65-F5344CB8AC3E}">
        <p14:creationId xmlns:p14="http://schemas.microsoft.com/office/powerpoint/2010/main" val="2299312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18</a:t>
            </a:fld>
            <a:endParaRPr lang="en-US"/>
          </a:p>
        </p:txBody>
      </p:sp>
    </p:spTree>
    <p:extLst>
      <p:ext uri="{BB962C8B-B14F-4D97-AF65-F5344CB8AC3E}">
        <p14:creationId xmlns:p14="http://schemas.microsoft.com/office/powerpoint/2010/main" val="8303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19</a:t>
            </a:fld>
            <a:endParaRPr lang="en-US"/>
          </a:p>
        </p:txBody>
      </p:sp>
    </p:spTree>
    <p:extLst>
      <p:ext uri="{BB962C8B-B14F-4D97-AF65-F5344CB8AC3E}">
        <p14:creationId xmlns:p14="http://schemas.microsoft.com/office/powerpoint/2010/main" val="90412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Anne-Start</a:t>
            </a:r>
            <a:r>
              <a:rPr lang="en-US" baseline="0" dirty="0" smtClean="0"/>
              <a:t> Introductions-self, TJ, Richard</a:t>
            </a:r>
          </a:p>
          <a:p>
            <a:r>
              <a:rPr lang="en-US" baseline="0" dirty="0" smtClean="0"/>
              <a:t>Luc-AHCA staff</a:t>
            </a:r>
          </a:p>
          <a:p>
            <a:r>
              <a:rPr lang="en-US" baseline="0" dirty="0" smtClean="0"/>
              <a:t>Anne-run through agenda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2</a:t>
            </a:fld>
            <a:endParaRPr lang="en-US"/>
          </a:p>
        </p:txBody>
      </p:sp>
    </p:spTree>
    <p:extLst>
      <p:ext uri="{BB962C8B-B14F-4D97-AF65-F5344CB8AC3E}">
        <p14:creationId xmlns:p14="http://schemas.microsoft.com/office/powerpoint/2010/main" val="114930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20</a:t>
            </a:fld>
            <a:endParaRPr lang="en-US"/>
          </a:p>
        </p:txBody>
      </p:sp>
    </p:spTree>
    <p:extLst>
      <p:ext uri="{BB962C8B-B14F-4D97-AF65-F5344CB8AC3E}">
        <p14:creationId xmlns:p14="http://schemas.microsoft.com/office/powerpoint/2010/main" val="393868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21</a:t>
            </a:fld>
            <a:endParaRPr lang="en-US"/>
          </a:p>
        </p:txBody>
      </p:sp>
    </p:spTree>
    <p:extLst>
      <p:ext uri="{BB962C8B-B14F-4D97-AF65-F5344CB8AC3E}">
        <p14:creationId xmlns:p14="http://schemas.microsoft.com/office/powerpoint/2010/main" val="47524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22</a:t>
            </a:fld>
            <a:endParaRPr lang="en-US"/>
          </a:p>
        </p:txBody>
      </p:sp>
    </p:spTree>
    <p:extLst>
      <p:ext uri="{BB962C8B-B14F-4D97-AF65-F5344CB8AC3E}">
        <p14:creationId xmlns:p14="http://schemas.microsoft.com/office/powerpoint/2010/main" val="2040683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23</a:t>
            </a:fld>
            <a:endParaRPr lang="en-US"/>
          </a:p>
        </p:txBody>
      </p:sp>
    </p:spTree>
    <p:extLst>
      <p:ext uri="{BB962C8B-B14F-4D97-AF65-F5344CB8AC3E}">
        <p14:creationId xmlns:p14="http://schemas.microsoft.com/office/powerpoint/2010/main" val="2479759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Anne-If you have questions, contact Anne. IDEA</a:t>
            </a:r>
            <a:r>
              <a:rPr lang="en-US" baseline="0" dirty="0" smtClean="0"/>
              <a:t> Q and A available and example forms on SSS website.</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24</a:t>
            </a:fld>
            <a:endParaRPr lang="en-US"/>
          </a:p>
        </p:txBody>
      </p:sp>
    </p:spTree>
    <p:extLst>
      <p:ext uri="{BB962C8B-B14F-4D97-AF65-F5344CB8AC3E}">
        <p14:creationId xmlns:p14="http://schemas.microsoft.com/office/powerpoint/2010/main" val="13476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FB5CA-74E1-444E-B51A-53B1D27D033F}" type="slidenum">
              <a:rPr lang="en-US" smtClean="0"/>
              <a:t>25</a:t>
            </a:fld>
            <a:endParaRPr lang="en-US"/>
          </a:p>
        </p:txBody>
      </p:sp>
    </p:spTree>
    <p:extLst>
      <p:ext uri="{BB962C8B-B14F-4D97-AF65-F5344CB8AC3E}">
        <p14:creationId xmlns:p14="http://schemas.microsoft.com/office/powerpoint/2010/main" val="1175117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FB5CA-74E1-444E-B51A-53B1D27D033F}" type="slidenum">
              <a:rPr lang="en-US" smtClean="0"/>
              <a:t>26</a:t>
            </a:fld>
            <a:endParaRPr lang="en-US"/>
          </a:p>
        </p:txBody>
      </p:sp>
    </p:spTree>
    <p:extLst>
      <p:ext uri="{BB962C8B-B14F-4D97-AF65-F5344CB8AC3E}">
        <p14:creationId xmlns:p14="http://schemas.microsoft.com/office/powerpoint/2010/main" val="2578741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Deneen</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27</a:t>
            </a:fld>
            <a:endParaRPr lang="en-US"/>
          </a:p>
        </p:txBody>
      </p:sp>
    </p:spTree>
    <p:extLst>
      <p:ext uri="{BB962C8B-B14F-4D97-AF65-F5344CB8AC3E}">
        <p14:creationId xmlns:p14="http://schemas.microsoft.com/office/powerpoint/2010/main" val="1276543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28</a:t>
            </a:fld>
            <a:endParaRPr lang="en-US"/>
          </a:p>
        </p:txBody>
      </p:sp>
    </p:spTree>
    <p:extLst>
      <p:ext uri="{BB962C8B-B14F-4D97-AF65-F5344CB8AC3E}">
        <p14:creationId xmlns:p14="http://schemas.microsoft.com/office/powerpoint/2010/main" val="386617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FB5CA-74E1-444E-B51A-53B1D27D033F}" type="slidenum">
              <a:rPr lang="en-US" smtClean="0"/>
              <a:t>3</a:t>
            </a:fld>
            <a:endParaRPr lang="en-US"/>
          </a:p>
        </p:txBody>
      </p:sp>
    </p:spTree>
    <p:extLst>
      <p:ext uri="{BB962C8B-B14F-4D97-AF65-F5344CB8AC3E}">
        <p14:creationId xmlns:p14="http://schemas.microsoft.com/office/powerpoint/2010/main" val="26690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t>
            </a:r>
            <a:r>
              <a:rPr lang="en-US" dirty="0" err="1" smtClean="0"/>
              <a:t>Lakera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4</a:t>
            </a:fld>
            <a:endParaRPr lang="en-US"/>
          </a:p>
        </p:txBody>
      </p:sp>
    </p:spTree>
    <p:extLst>
      <p:ext uri="{BB962C8B-B14F-4D97-AF65-F5344CB8AC3E}">
        <p14:creationId xmlns:p14="http://schemas.microsoft.com/office/powerpoint/2010/main" val="197655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t>
            </a:r>
            <a:r>
              <a:rPr lang="en-US" dirty="0" err="1" smtClean="0"/>
              <a:t>Lakera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5</a:t>
            </a:fld>
            <a:endParaRPr lang="en-US"/>
          </a:p>
        </p:txBody>
      </p:sp>
    </p:spTree>
    <p:extLst>
      <p:ext uri="{BB962C8B-B14F-4D97-AF65-F5344CB8AC3E}">
        <p14:creationId xmlns:p14="http://schemas.microsoft.com/office/powerpoint/2010/main" val="224097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t>
            </a:r>
            <a:r>
              <a:rPr lang="en-US" dirty="0" err="1" smtClean="0"/>
              <a:t>Lakera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6</a:t>
            </a:fld>
            <a:endParaRPr lang="en-US"/>
          </a:p>
        </p:txBody>
      </p:sp>
    </p:spTree>
    <p:extLst>
      <p:ext uri="{BB962C8B-B14F-4D97-AF65-F5344CB8AC3E}">
        <p14:creationId xmlns:p14="http://schemas.microsoft.com/office/powerpoint/2010/main" val="316936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t>
            </a:r>
            <a:r>
              <a:rPr lang="en-US" dirty="0" err="1" smtClean="0"/>
              <a:t>Lakera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7</a:t>
            </a:fld>
            <a:endParaRPr lang="en-US"/>
          </a:p>
        </p:txBody>
      </p:sp>
    </p:spTree>
    <p:extLst>
      <p:ext uri="{BB962C8B-B14F-4D97-AF65-F5344CB8AC3E}">
        <p14:creationId xmlns:p14="http://schemas.microsoft.com/office/powerpoint/2010/main" val="248828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t>
            </a:r>
            <a:r>
              <a:rPr lang="en-US" dirty="0" err="1" smtClean="0"/>
              <a:t>Lakera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8</a:t>
            </a:fld>
            <a:endParaRPr lang="en-US"/>
          </a:p>
        </p:txBody>
      </p:sp>
    </p:spTree>
    <p:extLst>
      <p:ext uri="{BB962C8B-B14F-4D97-AF65-F5344CB8AC3E}">
        <p14:creationId xmlns:p14="http://schemas.microsoft.com/office/powerpoint/2010/main" val="225967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t>
            </a:r>
            <a:r>
              <a:rPr lang="en-US" dirty="0" err="1" smtClean="0"/>
              <a:t>Lakera</a:t>
            </a:r>
            <a:endParaRPr lang="en-US" dirty="0"/>
          </a:p>
        </p:txBody>
      </p:sp>
      <p:sp>
        <p:nvSpPr>
          <p:cNvPr id="4" name="Slide Number Placeholder 3"/>
          <p:cNvSpPr>
            <a:spLocks noGrp="1"/>
          </p:cNvSpPr>
          <p:nvPr>
            <p:ph type="sldNum" sz="quarter" idx="10"/>
          </p:nvPr>
        </p:nvSpPr>
        <p:spPr/>
        <p:txBody>
          <a:bodyPr/>
          <a:lstStyle/>
          <a:p>
            <a:fld id="{E2CFB5CA-74E1-444E-B51A-53B1D27D033F}" type="slidenum">
              <a:rPr lang="en-US" smtClean="0"/>
              <a:t>9</a:t>
            </a:fld>
            <a:endParaRPr lang="en-US"/>
          </a:p>
        </p:txBody>
      </p:sp>
    </p:spTree>
    <p:extLst>
      <p:ext uri="{BB962C8B-B14F-4D97-AF65-F5344CB8AC3E}">
        <p14:creationId xmlns:p14="http://schemas.microsoft.com/office/powerpoint/2010/main" val="226081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8/29/17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D1D52-5FC9-2F44-A1D1-99AC1EFAF219}" type="slidenum">
              <a:rPr lang="en-US" smtClean="0"/>
              <a:t>‹#›</a:t>
            </a:fld>
            <a:endParaRPr lang="en-US"/>
          </a:p>
        </p:txBody>
      </p:sp>
    </p:spTree>
    <p:extLst>
      <p:ext uri="{BB962C8B-B14F-4D97-AF65-F5344CB8AC3E}">
        <p14:creationId xmlns:p14="http://schemas.microsoft.com/office/powerpoint/2010/main" val="314069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31177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6711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7664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8/29/17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3791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8/29/17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103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8/29/17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32005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8/29/17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7116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8/29/17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69280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8/29/17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D1D52-5FC9-2F44-A1D1-99AC1EFAF219}" type="slidenum">
              <a:rPr lang="en-US" smtClean="0"/>
              <a:t>‹#›</a:t>
            </a:fld>
            <a:endParaRPr lang="en-US"/>
          </a:p>
        </p:txBody>
      </p:sp>
    </p:spTree>
    <p:extLst>
      <p:ext uri="{BB962C8B-B14F-4D97-AF65-F5344CB8AC3E}">
        <p14:creationId xmlns:p14="http://schemas.microsoft.com/office/powerpoint/2010/main" val="166751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8/29/17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878708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8/29/17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875935172"/>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Ch0120/titl0120.htm&amp;StatuteYear=2002&amp;Title=-%3E2002-%3EChapter%20120" TargetMode="External"/><Relationship Id="rId4" Type="http://schemas.openxmlformats.org/officeDocument/2006/relationships/hyperlink" Target="https://www.flrules.org/gateway/ruleNo.asp?id=1B-30.001"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ss.usf.edu/resources/topic/medicaid/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ahca.myflorida.com/medicaid/review/fee_schedules.shtml" TargetMode="External"/><Relationship Id="rId4" Type="http://schemas.openxmlformats.org/officeDocument/2006/relationships/hyperlink" Target="http://ahca.myflorida.com/Medicaid/alerts/alerts.s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Schools and Medicaid Quarterly Call</a:t>
            </a:r>
            <a:endParaRPr lang="en-US" dirty="0"/>
          </a:p>
        </p:txBody>
      </p:sp>
      <p:sp>
        <p:nvSpPr>
          <p:cNvPr id="3" name="Subtitle 2"/>
          <p:cNvSpPr>
            <a:spLocks noGrp="1"/>
          </p:cNvSpPr>
          <p:nvPr>
            <p:ph type="subTitle" idx="1"/>
          </p:nvPr>
        </p:nvSpPr>
        <p:spPr/>
        <p:txBody>
          <a:bodyPr/>
          <a:lstStyle/>
          <a:p>
            <a:r>
              <a:rPr lang="en-US" dirty="0" smtClean="0"/>
              <a:t>August 24, 2017</a:t>
            </a:r>
            <a:endParaRPr lang="en-US" dirty="0"/>
          </a:p>
        </p:txBody>
      </p:sp>
    </p:spTree>
    <p:extLst>
      <p:ext uri="{BB962C8B-B14F-4D97-AF65-F5344CB8AC3E}">
        <p14:creationId xmlns:p14="http://schemas.microsoft.com/office/powerpoint/2010/main" val="264821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Create Rules?</a:t>
            </a:r>
            <a:endParaRPr lang="en-US" dirty="0"/>
          </a:p>
        </p:txBody>
      </p:sp>
      <p:sp>
        <p:nvSpPr>
          <p:cNvPr id="3" name="Content Placeholder 2"/>
          <p:cNvSpPr>
            <a:spLocks noGrp="1"/>
          </p:cNvSpPr>
          <p:nvPr>
            <p:ph idx="1"/>
          </p:nvPr>
        </p:nvSpPr>
        <p:spPr/>
        <p:txBody>
          <a:bodyPr/>
          <a:lstStyle/>
          <a:p>
            <a:r>
              <a:rPr lang="en-US" dirty="0"/>
              <a:t>Why Do Agencies Create Rules? </a:t>
            </a:r>
          </a:p>
          <a:p>
            <a:pPr marL="0" indent="0">
              <a:buNone/>
            </a:pPr>
            <a:endParaRPr lang="en-US" dirty="0" smtClean="0"/>
          </a:p>
          <a:p>
            <a:pPr marL="0" indent="0" algn="ctr">
              <a:buNone/>
            </a:pPr>
            <a:r>
              <a:rPr lang="en-US" dirty="0" smtClean="0"/>
              <a:t>Laws </a:t>
            </a:r>
            <a:r>
              <a:rPr lang="en-US" dirty="0"/>
              <a:t>do not always provide the necessary level of detail. Agencies draft rules to provide detail. </a:t>
            </a:r>
            <a:r>
              <a:rPr lang="en-US" dirty="0" smtClean="0"/>
              <a:t> </a:t>
            </a:r>
            <a:endParaRPr lang="en-US" dirty="0"/>
          </a:p>
        </p:txBody>
      </p:sp>
    </p:spTree>
    <p:extLst>
      <p:ext uri="{BB962C8B-B14F-4D97-AF65-F5344CB8AC3E}">
        <p14:creationId xmlns:p14="http://schemas.microsoft.com/office/powerpoint/2010/main" val="55301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 Workshops and Proposed Rules</a:t>
            </a:r>
            <a:endParaRPr lang="en-US" dirty="0"/>
          </a:p>
        </p:txBody>
      </p:sp>
      <p:sp>
        <p:nvSpPr>
          <p:cNvPr id="3" name="Content Placeholder 2"/>
          <p:cNvSpPr>
            <a:spLocks noGrp="1"/>
          </p:cNvSpPr>
          <p:nvPr>
            <p:ph idx="1"/>
          </p:nvPr>
        </p:nvSpPr>
        <p:spPr>
          <a:xfrm>
            <a:off x="457200" y="1417638"/>
            <a:ext cx="8229600" cy="5211762"/>
          </a:xfrm>
        </p:spPr>
        <p:txBody>
          <a:bodyPr>
            <a:normAutofit fontScale="70000" lnSpcReduction="20000"/>
          </a:bodyPr>
          <a:lstStyle/>
          <a:p>
            <a:r>
              <a:rPr lang="en-US" dirty="0" smtClean="0"/>
              <a:t>Rule Workshops and Proposed Rules are published in the Florida Administrative Register (FAR).  </a:t>
            </a:r>
          </a:p>
          <a:p>
            <a:r>
              <a:rPr lang="en-US" dirty="0" smtClean="0"/>
              <a:t>Workshops and hearings are typically held in one of the Agency's conference rooms at Fort Knox Building 3, 2727 Mahan Drive, Tallahassee. </a:t>
            </a:r>
          </a:p>
          <a:p>
            <a:r>
              <a:rPr lang="en-US" dirty="0" smtClean="0"/>
              <a:t>Workshop: Scheduled so that interested parties may provide informal advice and comments about the rule.  </a:t>
            </a:r>
          </a:p>
          <a:p>
            <a:r>
              <a:rPr lang="en-US" dirty="0"/>
              <a:t>P</a:t>
            </a:r>
            <a:r>
              <a:rPr lang="en-US" dirty="0" smtClean="0"/>
              <a:t>ublic Hearing: More formal process for interested parties to present testimony or documents about the rule content. </a:t>
            </a:r>
          </a:p>
          <a:p>
            <a:r>
              <a:rPr lang="en-US" dirty="0" smtClean="0"/>
              <a:t>If the Agency elects to modify the rule in response to the hearing testimony or other materials submitted, the revised text will be published in the Florida Administrative Register as a Notice of Change. </a:t>
            </a:r>
          </a:p>
          <a:p>
            <a:r>
              <a:rPr lang="en-US" dirty="0" smtClean="0"/>
              <a:t>Additional detail about the rule adoption process is found in </a:t>
            </a:r>
            <a:r>
              <a:rPr lang="en-US" dirty="0" smtClean="0">
                <a:hlinkClick r:id="rId3"/>
              </a:rPr>
              <a:t>Chapter 120</a:t>
            </a:r>
            <a:r>
              <a:rPr lang="en-US" dirty="0" smtClean="0"/>
              <a:t>, Florida Statutes and </a:t>
            </a:r>
            <a:r>
              <a:rPr lang="en-US" dirty="0" smtClean="0">
                <a:hlinkClick r:id="rId4"/>
              </a:rPr>
              <a:t>Chapter 1B-30.001</a:t>
            </a:r>
            <a:r>
              <a:rPr lang="en-US" dirty="0" smtClean="0"/>
              <a:t>, Florida Administrative Code.</a:t>
            </a:r>
          </a:p>
          <a:p>
            <a:pPr marL="0" indent="0">
              <a:buNone/>
            </a:pPr>
            <a:endParaRPr lang="en-US" dirty="0" smtClean="0"/>
          </a:p>
          <a:p>
            <a:endParaRPr lang="en-US" dirty="0"/>
          </a:p>
        </p:txBody>
      </p:sp>
    </p:spTree>
    <p:extLst>
      <p:ext uri="{BB962C8B-B14F-4D97-AF65-F5344CB8AC3E}">
        <p14:creationId xmlns:p14="http://schemas.microsoft.com/office/powerpoint/2010/main" val="366661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52401"/>
            <a:ext cx="6965245" cy="215900"/>
          </a:xfrm>
        </p:spPr>
        <p:txBody>
          <a:bodyPr>
            <a:normAutofit fontScale="90000"/>
          </a:bodyPr>
          <a:lstStyle/>
          <a:p>
            <a:r>
              <a:rPr lang="en-US" smtClean="0"/>
              <a:t> </a:t>
            </a:r>
            <a:endParaRPr lang="en-US" dirty="0"/>
          </a:p>
        </p:txBody>
      </p:sp>
      <p:pic>
        <p:nvPicPr>
          <p:cNvPr id="6" name="Content Placeholder 5" descr="Screen Shot 2017-08-18 at 3.46.44 PM.png"/>
          <p:cNvPicPr>
            <a:picLocks noGrp="1" noChangeAspect="1"/>
          </p:cNvPicPr>
          <p:nvPr>
            <p:ph idx="1"/>
          </p:nvPr>
        </p:nvPicPr>
        <p:blipFill>
          <a:blip r:embed="rId3">
            <a:extLst>
              <a:ext uri="{28A0092B-C50C-407E-A947-70E740481C1C}">
                <a14:useLocalDpi xmlns:a14="http://schemas.microsoft.com/office/drawing/2010/main" val="0"/>
              </a:ext>
            </a:extLst>
          </a:blip>
          <a:srcRect t="-11249" b="-11249"/>
          <a:stretch>
            <a:fillRect/>
          </a:stretch>
        </p:blipFill>
        <p:spPr>
          <a:xfrm>
            <a:off x="985056" y="152401"/>
            <a:ext cx="7075212" cy="6279675"/>
          </a:xfrm>
        </p:spPr>
      </p:pic>
      <p:sp>
        <p:nvSpPr>
          <p:cNvPr id="7" name="Up Arrow 6"/>
          <p:cNvSpPr/>
          <p:nvPr/>
        </p:nvSpPr>
        <p:spPr>
          <a:xfrm>
            <a:off x="4673600" y="5302174"/>
            <a:ext cx="444500" cy="613884"/>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Up Arrow 7"/>
          <p:cNvSpPr/>
          <p:nvPr/>
        </p:nvSpPr>
        <p:spPr>
          <a:xfrm>
            <a:off x="6718300" y="5689600"/>
            <a:ext cx="50800" cy="457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39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8-22 at 2.29.36 PM.png"/>
          <p:cNvPicPr>
            <a:picLocks noGrp="1" noChangeAspect="1"/>
          </p:cNvPicPr>
          <p:nvPr>
            <p:ph idx="1"/>
          </p:nvPr>
        </p:nvPicPr>
        <p:blipFill>
          <a:blip r:embed="rId3">
            <a:extLst>
              <a:ext uri="{28A0092B-C50C-407E-A947-70E740481C1C}">
                <a14:useLocalDpi xmlns:a14="http://schemas.microsoft.com/office/drawing/2010/main" val="0"/>
              </a:ext>
            </a:extLst>
          </a:blip>
          <a:srcRect l="-10578" r="-10578"/>
          <a:stretch>
            <a:fillRect/>
          </a:stretch>
        </p:blipFill>
        <p:spPr>
          <a:xfrm>
            <a:off x="457200" y="241300"/>
            <a:ext cx="8229600" cy="6223000"/>
          </a:xfrm>
        </p:spPr>
      </p:pic>
    </p:spTree>
    <p:extLst>
      <p:ext uri="{BB962C8B-B14F-4D97-AF65-F5344CB8AC3E}">
        <p14:creationId xmlns:p14="http://schemas.microsoft.com/office/powerpoint/2010/main" val="378439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Screen Shot 2017-08-18 at 3.46.44 PM.png"/>
          <p:cNvPicPr>
            <a:picLocks noGrp="1" noChangeAspect="1"/>
          </p:cNvPicPr>
          <p:nvPr>
            <p:ph idx="1"/>
          </p:nvPr>
        </p:nvPicPr>
        <p:blipFill>
          <a:blip r:embed="rId3">
            <a:extLst>
              <a:ext uri="{28A0092B-C50C-407E-A947-70E740481C1C}">
                <a14:useLocalDpi xmlns:a14="http://schemas.microsoft.com/office/drawing/2010/main" val="0"/>
              </a:ext>
            </a:extLst>
          </a:blip>
          <a:srcRect l="-3033" r="-3033"/>
          <a:stretch>
            <a:fillRect/>
          </a:stretch>
        </p:blipFill>
        <p:spPr>
          <a:xfrm>
            <a:off x="457200" y="596900"/>
            <a:ext cx="8229600" cy="5689600"/>
          </a:xfrm>
        </p:spPr>
      </p:pic>
      <p:sp>
        <p:nvSpPr>
          <p:cNvPr id="6" name="Up Arrow 5"/>
          <p:cNvSpPr/>
          <p:nvPr/>
        </p:nvSpPr>
        <p:spPr>
          <a:xfrm flipH="1">
            <a:off x="2139950" y="6118148"/>
            <a:ext cx="469900" cy="613884"/>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6312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8-22 at 2.23.11 PM.png"/>
          <p:cNvPicPr>
            <a:picLocks noGrp="1" noChangeAspect="1"/>
          </p:cNvPicPr>
          <p:nvPr>
            <p:ph idx="1"/>
          </p:nvPr>
        </p:nvPicPr>
        <p:blipFill>
          <a:blip r:embed="rId3">
            <a:extLst>
              <a:ext uri="{28A0092B-C50C-407E-A947-70E740481C1C}">
                <a14:useLocalDpi xmlns:a14="http://schemas.microsoft.com/office/drawing/2010/main" val="0"/>
              </a:ext>
            </a:extLst>
          </a:blip>
          <a:srcRect l="2656" r="2656"/>
          <a:stretch>
            <a:fillRect/>
          </a:stretch>
        </p:blipFill>
        <p:spPr>
          <a:xfrm>
            <a:off x="254000" y="419100"/>
            <a:ext cx="8699500" cy="5707063"/>
          </a:xfrm>
        </p:spPr>
      </p:pic>
    </p:spTree>
    <p:extLst>
      <p:ext uri="{BB962C8B-B14F-4D97-AF65-F5344CB8AC3E}">
        <p14:creationId xmlns:p14="http://schemas.microsoft.com/office/powerpoint/2010/main" val="423471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SDAC </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dirty="0" smtClean="0"/>
              <a:t>Claiming </a:t>
            </a:r>
            <a:r>
              <a:rPr lang="en-US" dirty="0"/>
              <a:t>salaries and benefits</a:t>
            </a:r>
          </a:p>
          <a:p>
            <a:pPr marL="0" indent="0">
              <a:buNone/>
            </a:pPr>
            <a:r>
              <a:rPr lang="en-US" dirty="0"/>
              <a:t>          - Payroll </a:t>
            </a:r>
            <a:r>
              <a:rPr lang="en-US" dirty="0" smtClean="0"/>
              <a:t>documentation</a:t>
            </a:r>
          </a:p>
          <a:p>
            <a:pPr marL="0" indent="0">
              <a:buNone/>
            </a:pPr>
            <a:r>
              <a:rPr lang="en-US" dirty="0"/>
              <a:t>	</a:t>
            </a:r>
            <a:r>
              <a:rPr lang="en-US" dirty="0" smtClean="0"/>
              <a:t>		-</a:t>
            </a:r>
            <a:r>
              <a:rPr lang="en-US" dirty="0"/>
              <a:t>requesting payroll on </a:t>
            </a:r>
            <a:r>
              <a:rPr lang="en-US" dirty="0" smtClean="0"/>
              <a:t>more </a:t>
            </a:r>
            <a:r>
              <a:rPr lang="en-US" dirty="0"/>
              <a:t>regular </a:t>
            </a:r>
            <a:r>
              <a:rPr lang="en-US" dirty="0" smtClean="0"/>
              <a:t>				       basis </a:t>
            </a:r>
            <a:r>
              <a:rPr lang="en-US" dirty="0"/>
              <a:t>and it </a:t>
            </a:r>
            <a:endParaRPr lang="en-US" dirty="0" smtClean="0"/>
          </a:p>
          <a:p>
            <a:pPr marL="0" indent="0">
              <a:buNone/>
            </a:pPr>
            <a:r>
              <a:rPr lang="en-US" dirty="0"/>
              <a:t>	</a:t>
            </a:r>
            <a:r>
              <a:rPr lang="en-US" dirty="0" smtClean="0"/>
              <a:t>		-provide to AHCA  in </a:t>
            </a:r>
            <a:r>
              <a:rPr lang="en-US" dirty="0"/>
              <a:t>Excel format </a:t>
            </a:r>
            <a:r>
              <a:rPr lang="en-US" dirty="0" smtClean="0"/>
              <a:t>  </a:t>
            </a:r>
          </a:p>
          <a:p>
            <a:pPr>
              <a:buFont typeface="Wingdings" charset="2"/>
              <a:buChar char="§"/>
            </a:pPr>
            <a:r>
              <a:rPr lang="en-US" dirty="0" smtClean="0"/>
              <a:t> Staff </a:t>
            </a:r>
            <a:r>
              <a:rPr lang="en-US" dirty="0"/>
              <a:t>included in </a:t>
            </a:r>
            <a:r>
              <a:rPr lang="en-US" dirty="0" smtClean="0"/>
              <a:t>sample</a:t>
            </a:r>
          </a:p>
          <a:p>
            <a:pPr marL="0" indent="0">
              <a:buNone/>
            </a:pPr>
            <a:r>
              <a:rPr lang="en-US" dirty="0"/>
              <a:t>	</a:t>
            </a:r>
            <a:r>
              <a:rPr lang="en-US" dirty="0" smtClean="0"/>
              <a:t>		-  </a:t>
            </a:r>
            <a:r>
              <a:rPr lang="en-US" dirty="0"/>
              <a:t>Non-Federally funded salaries and </a:t>
            </a:r>
            <a:r>
              <a:rPr lang="en-US" dirty="0" smtClean="0"/>
              <a:t>					   benefits only</a:t>
            </a:r>
            <a:r>
              <a:rPr lang="en-US" dirty="0"/>
              <a:t> </a:t>
            </a:r>
          </a:p>
          <a:p>
            <a:pPr>
              <a:buFont typeface="Wingdings" charset="2"/>
              <a:buChar char="§"/>
            </a:pPr>
            <a:endParaRPr lang="en-US" dirty="0" smtClean="0"/>
          </a:p>
          <a:p>
            <a:endParaRPr lang="en-US" dirty="0"/>
          </a:p>
        </p:txBody>
      </p:sp>
    </p:spTree>
    <p:extLst>
      <p:ext uri="{BB962C8B-B14F-4D97-AF65-F5344CB8AC3E}">
        <p14:creationId xmlns:p14="http://schemas.microsoft.com/office/powerpoint/2010/main" val="241302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SDAC Codes 5, 9, 10</a:t>
            </a:r>
            <a:endParaRPr lang="en-US" dirty="0"/>
          </a:p>
        </p:txBody>
      </p:sp>
      <p:sp>
        <p:nvSpPr>
          <p:cNvPr id="3" name="Content Placeholder 2"/>
          <p:cNvSpPr>
            <a:spLocks noGrp="1"/>
          </p:cNvSpPr>
          <p:nvPr>
            <p:ph idx="1"/>
          </p:nvPr>
        </p:nvSpPr>
        <p:spPr>
          <a:xfrm>
            <a:off x="889000" y="1816100"/>
            <a:ext cx="7315200" cy="3906969"/>
          </a:xfrm>
        </p:spPr>
        <p:txBody>
          <a:bodyPr>
            <a:normAutofit/>
          </a:bodyPr>
          <a:lstStyle/>
          <a:p>
            <a:pPr marL="0" indent="0">
              <a:buNone/>
            </a:pPr>
            <a:r>
              <a:rPr lang="en-US" sz="2600" dirty="0" smtClean="0">
                <a:solidFill>
                  <a:srgbClr val="008000"/>
                </a:solidFill>
              </a:rPr>
              <a:t>Code 5: Care </a:t>
            </a:r>
            <a:r>
              <a:rPr lang="en-US" sz="2600" dirty="0">
                <a:solidFill>
                  <a:srgbClr val="008000"/>
                </a:solidFill>
              </a:rPr>
              <a:t>Planning and Coordination for Medical/Mental Health </a:t>
            </a:r>
            <a:r>
              <a:rPr lang="en-US" sz="2600" dirty="0" smtClean="0">
                <a:solidFill>
                  <a:srgbClr val="008000"/>
                </a:solidFill>
              </a:rPr>
              <a:t>Services:</a:t>
            </a:r>
            <a:endParaRPr lang="en-US" sz="2600" dirty="0">
              <a:solidFill>
                <a:srgbClr val="008000"/>
              </a:solidFill>
            </a:endParaRPr>
          </a:p>
          <a:p>
            <a:pPr marL="0" indent="0">
              <a:buNone/>
            </a:pPr>
            <a:r>
              <a:rPr lang="en-US" sz="2600" dirty="0"/>
              <a:t>This activity occurs generally when staff are:</a:t>
            </a:r>
          </a:p>
          <a:p>
            <a:pPr marL="0" indent="0">
              <a:buNone/>
            </a:pPr>
            <a:r>
              <a:rPr lang="en-US" sz="2600" dirty="0" smtClean="0"/>
              <a:t>coordinating and/or monitoring the delivery of medical/mental health services, </a:t>
            </a:r>
            <a:r>
              <a:rPr lang="en-US" sz="2600" dirty="0"/>
              <a:t>and</a:t>
            </a:r>
          </a:p>
          <a:p>
            <a:pPr marL="0" indent="0">
              <a:buNone/>
            </a:pPr>
            <a:r>
              <a:rPr lang="en-US" sz="2600" dirty="0" smtClean="0"/>
              <a:t>linking </a:t>
            </a:r>
            <a:r>
              <a:rPr lang="en-US" sz="2600" dirty="0"/>
              <a:t>the student and family with Medicaid service providers to plan, carry out and </a:t>
            </a:r>
            <a:r>
              <a:rPr lang="en-US" sz="2600" dirty="0" smtClean="0"/>
              <a:t>maintain </a:t>
            </a:r>
            <a:r>
              <a:rPr lang="en-US" sz="2600" dirty="0"/>
              <a:t>a health service </a:t>
            </a:r>
            <a:r>
              <a:rPr lang="en-US" sz="2600" dirty="0" smtClean="0"/>
              <a:t>plan</a:t>
            </a:r>
            <a:endParaRPr lang="en-US" sz="2600" dirty="0"/>
          </a:p>
          <a:p>
            <a:pPr marL="0" indent="0">
              <a:buNone/>
            </a:pPr>
            <a:endParaRPr lang="en-US" dirty="0"/>
          </a:p>
        </p:txBody>
      </p:sp>
    </p:spTree>
    <p:extLst>
      <p:ext uri="{BB962C8B-B14F-4D97-AF65-F5344CB8AC3E}">
        <p14:creationId xmlns:p14="http://schemas.microsoft.com/office/powerpoint/2010/main" val="213345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lstStyle/>
          <a:p>
            <a:r>
              <a:rPr lang="en-US" dirty="0" smtClean="0"/>
              <a:t>SDAC Coding 5,9,10</a:t>
            </a:r>
            <a:endParaRPr lang="en-US" dirty="0"/>
          </a:p>
        </p:txBody>
      </p:sp>
      <p:sp>
        <p:nvSpPr>
          <p:cNvPr id="3" name="Content Placeholder 2"/>
          <p:cNvSpPr>
            <a:spLocks noGrp="1"/>
          </p:cNvSpPr>
          <p:nvPr>
            <p:ph idx="1"/>
          </p:nvPr>
        </p:nvSpPr>
        <p:spPr>
          <a:xfrm>
            <a:off x="457200" y="1181100"/>
            <a:ext cx="8229600" cy="5346700"/>
          </a:xfrm>
        </p:spPr>
        <p:txBody>
          <a:bodyPr>
            <a:normAutofit fontScale="92500" lnSpcReduction="20000"/>
          </a:bodyPr>
          <a:lstStyle/>
          <a:p>
            <a:pPr marL="0" indent="0">
              <a:buNone/>
            </a:pPr>
            <a:r>
              <a:rPr lang="en-US" sz="3100" dirty="0" smtClean="0">
                <a:solidFill>
                  <a:srgbClr val="008000"/>
                </a:solidFill>
              </a:rPr>
              <a:t>Code 9: </a:t>
            </a:r>
            <a:r>
              <a:rPr lang="en-US" sz="3100" dirty="0" smtClean="0">
                <a:solidFill>
                  <a:srgbClr val="008000"/>
                </a:solidFill>
              </a:rPr>
              <a:t>Program planning, Development and Monitoring</a:t>
            </a:r>
          </a:p>
          <a:p>
            <a:pPr marL="0" indent="0">
              <a:buNone/>
            </a:pPr>
            <a:endParaRPr lang="en-US" sz="3100" dirty="0">
              <a:solidFill>
                <a:srgbClr val="008000"/>
              </a:solidFill>
            </a:endParaRPr>
          </a:p>
          <a:p>
            <a:pPr marL="0" indent="0">
              <a:buNone/>
            </a:pPr>
            <a:r>
              <a:rPr lang="en-US" sz="2800" dirty="0"/>
              <a:t>These are activities associated with the development of strategies to improve the </a:t>
            </a:r>
            <a:r>
              <a:rPr lang="en-US" sz="2800" dirty="0" smtClean="0"/>
              <a:t>coordination </a:t>
            </a:r>
            <a:r>
              <a:rPr lang="en-US" sz="2800" dirty="0"/>
              <a:t>and delivery of medical/mental health services to school age children. The </a:t>
            </a:r>
            <a:r>
              <a:rPr lang="en-US" sz="2800" dirty="0" smtClean="0"/>
              <a:t>activities </a:t>
            </a:r>
            <a:r>
              <a:rPr lang="en-US" sz="2800" dirty="0"/>
              <a:t>include developing, monitoring and maintaining tracking systems to assess the </a:t>
            </a:r>
            <a:r>
              <a:rPr lang="en-US" sz="2800" dirty="0" smtClean="0"/>
              <a:t>effectiveness </a:t>
            </a:r>
            <a:r>
              <a:rPr lang="en-US" sz="2800" dirty="0"/>
              <a:t>of these services and programs.</a:t>
            </a:r>
          </a:p>
          <a:p>
            <a:pPr marL="0" indent="0">
              <a:buNone/>
            </a:pPr>
            <a:endParaRPr lang="en-US" sz="2800" dirty="0"/>
          </a:p>
          <a:p>
            <a:pPr marL="0" indent="0">
              <a:buNone/>
            </a:pPr>
            <a:endParaRPr lang="en-US" sz="3100" dirty="0">
              <a:solidFill>
                <a:srgbClr val="008000"/>
              </a:solidFill>
            </a:endParaRPr>
          </a:p>
          <a:p>
            <a:pPr marL="0" indent="0">
              <a:buNone/>
            </a:pPr>
            <a:endParaRPr lang="en-US" sz="3100" dirty="0" smtClean="0"/>
          </a:p>
          <a:p>
            <a:pPr marL="0" indent="0">
              <a:buNone/>
            </a:pPr>
            <a:r>
              <a:rPr lang="en-US" sz="3100" dirty="0" smtClean="0"/>
              <a:t> </a:t>
            </a:r>
            <a:endParaRPr lang="en-US" sz="3100" dirty="0"/>
          </a:p>
          <a:p>
            <a:pPr marL="0" indent="0">
              <a:buNone/>
            </a:pPr>
            <a:endParaRPr lang="en-US" dirty="0"/>
          </a:p>
        </p:txBody>
      </p:sp>
    </p:spTree>
    <p:extLst>
      <p:ext uri="{BB962C8B-B14F-4D97-AF65-F5344CB8AC3E}">
        <p14:creationId xmlns:p14="http://schemas.microsoft.com/office/powerpoint/2010/main" val="207746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SDAC Coding 5,9,10</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008000"/>
                </a:solidFill>
              </a:rPr>
              <a:t>Code 10</a:t>
            </a:r>
            <a:r>
              <a:rPr lang="en-US" sz="2400" dirty="0" smtClean="0">
                <a:solidFill>
                  <a:srgbClr val="008000"/>
                </a:solidFill>
              </a:rPr>
              <a:t>: Direct </a:t>
            </a:r>
            <a:r>
              <a:rPr lang="en-US" sz="2400" dirty="0">
                <a:solidFill>
                  <a:srgbClr val="008000"/>
                </a:solidFill>
              </a:rPr>
              <a:t>Medical and School </a:t>
            </a:r>
            <a:r>
              <a:rPr lang="en-US" sz="2400" dirty="0" smtClean="0">
                <a:solidFill>
                  <a:srgbClr val="008000"/>
                </a:solidFill>
              </a:rPr>
              <a:t>Health-</a:t>
            </a:r>
            <a:endParaRPr lang="en-US" sz="2400" dirty="0">
              <a:solidFill>
                <a:srgbClr val="008000"/>
              </a:solidFill>
            </a:endParaRPr>
          </a:p>
          <a:p>
            <a:pPr marL="0" indent="0">
              <a:buNone/>
            </a:pPr>
            <a:r>
              <a:rPr lang="en-US" sz="2400" dirty="0">
                <a:solidFill>
                  <a:srgbClr val="008000"/>
                </a:solidFill>
              </a:rPr>
              <a:t>Related </a:t>
            </a:r>
            <a:r>
              <a:rPr lang="en-US" sz="2400" dirty="0" smtClean="0">
                <a:solidFill>
                  <a:srgbClr val="008000"/>
                </a:solidFill>
              </a:rPr>
              <a:t>Services:</a:t>
            </a:r>
            <a:r>
              <a:rPr lang="en-US" sz="2400" dirty="0"/>
              <a:t> </a:t>
            </a:r>
            <a:endParaRPr lang="en-US" sz="2400" dirty="0" smtClean="0"/>
          </a:p>
          <a:p>
            <a:pPr marL="0" indent="0">
              <a:buNone/>
            </a:pPr>
            <a:r>
              <a:rPr lang="en-US" sz="2400" dirty="0" smtClean="0"/>
              <a:t>This </a:t>
            </a:r>
            <a:r>
              <a:rPr lang="en-US" sz="2400" dirty="0"/>
              <a:t>activity is applicable when staff </a:t>
            </a:r>
            <a:r>
              <a:rPr lang="en-US" sz="2400" dirty="0" smtClean="0"/>
              <a:t>are providing </a:t>
            </a:r>
            <a:r>
              <a:rPr lang="en-US" sz="2400" dirty="0"/>
              <a:t>direct medical care, counseling and </a:t>
            </a:r>
            <a:r>
              <a:rPr lang="en-US" sz="2400" dirty="0" smtClean="0"/>
              <a:t>therapeutic </a:t>
            </a:r>
            <a:r>
              <a:rPr lang="en-US" sz="2400" dirty="0"/>
              <a:t>services </a:t>
            </a:r>
            <a:r>
              <a:rPr lang="en-US" sz="2400" dirty="0" smtClean="0"/>
              <a:t>or treatment</a:t>
            </a:r>
            <a:r>
              <a:rPr lang="en-US" sz="2400" dirty="0"/>
              <a:t>. The activity includes screening, evaluations and treatment.</a:t>
            </a:r>
          </a:p>
        </p:txBody>
      </p:sp>
    </p:spTree>
    <p:extLst>
      <p:ext uri="{BB962C8B-B14F-4D97-AF65-F5344CB8AC3E}">
        <p14:creationId xmlns:p14="http://schemas.microsoft.com/office/powerpoint/2010/main" val="88725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06400"/>
            <a:ext cx="6965245" cy="800099"/>
          </a:xfrm>
        </p:spPr>
        <p:txBody>
          <a:bodyPr>
            <a:normAutofit/>
          </a:bodyPr>
          <a:lstStyle/>
          <a:p>
            <a:r>
              <a:rPr lang="en-US" dirty="0" smtClean="0"/>
              <a:t>Agenda</a:t>
            </a:r>
            <a:endParaRPr lang="en-US" dirty="0"/>
          </a:p>
        </p:txBody>
      </p:sp>
      <p:sp>
        <p:nvSpPr>
          <p:cNvPr id="3" name="Content Placeholder 2"/>
          <p:cNvSpPr>
            <a:spLocks noGrp="1"/>
          </p:cNvSpPr>
          <p:nvPr>
            <p:ph idx="1"/>
          </p:nvPr>
        </p:nvSpPr>
        <p:spPr>
          <a:xfrm>
            <a:off x="939800" y="1079502"/>
            <a:ext cx="7120468" cy="5232398"/>
          </a:xfrm>
        </p:spPr>
        <p:txBody>
          <a:bodyPr>
            <a:normAutofit fontScale="32500" lnSpcReduction="20000"/>
          </a:bodyPr>
          <a:lstStyle/>
          <a:p>
            <a:pPr marL="0" indent="0">
              <a:buNone/>
            </a:pPr>
            <a:endParaRPr lang="en-US" dirty="0"/>
          </a:p>
          <a:p>
            <a:pPr>
              <a:buFont typeface="Wingdings" charset="2"/>
              <a:buChar char="§"/>
            </a:pPr>
            <a:r>
              <a:rPr lang="en-US" sz="6200" dirty="0" smtClean="0"/>
              <a:t>Introductions - AHCA and FDOE/SSS staff</a:t>
            </a:r>
          </a:p>
          <a:p>
            <a:pPr marL="0" indent="0">
              <a:buNone/>
            </a:pPr>
            <a:endParaRPr lang="en-US" sz="6200" dirty="0" smtClean="0"/>
          </a:p>
          <a:p>
            <a:pPr>
              <a:buFont typeface="Wingdings" charset="2"/>
              <a:buChar char="§"/>
            </a:pPr>
            <a:r>
              <a:rPr lang="en-US" sz="6200" dirty="0" smtClean="0"/>
              <a:t>FFS - </a:t>
            </a:r>
            <a:r>
              <a:rPr lang="en-US" sz="6200" dirty="0" err="1" smtClean="0"/>
              <a:t>Lakera</a:t>
            </a:r>
            <a:r>
              <a:rPr lang="en-US" sz="6200" dirty="0" smtClean="0"/>
              <a:t>/Luc</a:t>
            </a:r>
          </a:p>
          <a:p>
            <a:pPr marL="0" indent="0">
              <a:buNone/>
            </a:pPr>
            <a:r>
              <a:rPr lang="en-US" sz="6200" dirty="0" smtClean="0"/>
              <a:t>           - Revisions</a:t>
            </a:r>
            <a:r>
              <a:rPr lang="en-US" sz="6200" dirty="0"/>
              <a:t>/SPA status - </a:t>
            </a:r>
            <a:r>
              <a:rPr lang="en-US" sz="6200" dirty="0" err="1"/>
              <a:t>Lakera</a:t>
            </a:r>
            <a:r>
              <a:rPr lang="en-US" sz="6200" dirty="0"/>
              <a:t>/Luc</a:t>
            </a:r>
          </a:p>
          <a:p>
            <a:pPr marL="0" indent="0">
              <a:buNone/>
            </a:pPr>
            <a:r>
              <a:rPr lang="en-US" sz="6200" dirty="0"/>
              <a:t>             </a:t>
            </a:r>
            <a:r>
              <a:rPr lang="en-US" sz="6200" dirty="0" smtClean="0"/>
              <a:t> (FFS</a:t>
            </a:r>
            <a:r>
              <a:rPr lang="en-US" sz="6200" dirty="0"/>
              <a:t>, charter/private schools/free care </a:t>
            </a:r>
            <a:r>
              <a:rPr lang="en-US" sz="6200" dirty="0" smtClean="0"/>
              <a:t>guidance)    </a:t>
            </a:r>
          </a:p>
          <a:p>
            <a:pPr marL="0" indent="0">
              <a:buNone/>
            </a:pPr>
            <a:r>
              <a:rPr lang="en-US" sz="6200" dirty="0"/>
              <a:t> </a:t>
            </a:r>
            <a:r>
              <a:rPr lang="en-US" sz="6200" dirty="0" smtClean="0"/>
              <a:t>          - NCCI changes and denials and dates of changes </a:t>
            </a:r>
          </a:p>
          <a:p>
            <a:pPr marL="0" indent="0">
              <a:buNone/>
            </a:pPr>
            <a:r>
              <a:rPr lang="en-US" sz="6200" dirty="0"/>
              <a:t> </a:t>
            </a:r>
            <a:r>
              <a:rPr lang="en-US" sz="6200" dirty="0" smtClean="0"/>
              <a:t>          - Fee schedule dated 1/1/17 revisions</a:t>
            </a:r>
          </a:p>
          <a:p>
            <a:pPr marL="0" indent="0">
              <a:buNone/>
            </a:pPr>
            <a:r>
              <a:rPr lang="en-US" sz="6200" dirty="0"/>
              <a:t> </a:t>
            </a:r>
            <a:r>
              <a:rPr lang="en-US" sz="6200" dirty="0" smtClean="0"/>
              <a:t>          - Medical </a:t>
            </a:r>
            <a:r>
              <a:rPr lang="en-US" sz="6200" dirty="0"/>
              <a:t>Necessity</a:t>
            </a:r>
          </a:p>
          <a:p>
            <a:pPr marL="0" indent="0">
              <a:buNone/>
            </a:pPr>
            <a:r>
              <a:rPr lang="en-US" sz="6200" dirty="0"/>
              <a:t>           - Rule </a:t>
            </a:r>
            <a:r>
              <a:rPr lang="en-US" sz="6200" dirty="0" smtClean="0"/>
              <a:t>process</a:t>
            </a:r>
            <a:endParaRPr lang="en-US" sz="6200" dirty="0"/>
          </a:p>
          <a:p>
            <a:pPr marL="0" indent="0">
              <a:buNone/>
            </a:pPr>
            <a:endParaRPr lang="en-US" sz="6200" dirty="0" smtClean="0"/>
          </a:p>
          <a:p>
            <a:pPr>
              <a:buFont typeface="Wingdings" charset="2"/>
              <a:buChar char="§"/>
            </a:pPr>
            <a:r>
              <a:rPr lang="en-US" sz="6200" dirty="0" smtClean="0"/>
              <a:t>SDAC - Ami</a:t>
            </a:r>
            <a:endParaRPr lang="en-US" sz="6200" dirty="0"/>
          </a:p>
          <a:p>
            <a:pPr marL="0" indent="0">
              <a:buNone/>
            </a:pPr>
            <a:r>
              <a:rPr lang="en-US" sz="6200" dirty="0"/>
              <a:t>          - </a:t>
            </a:r>
            <a:r>
              <a:rPr lang="en-US" sz="6200" dirty="0" smtClean="0"/>
              <a:t>Claiming salaries and benefits</a:t>
            </a:r>
          </a:p>
          <a:p>
            <a:pPr marL="0" indent="0">
              <a:buNone/>
            </a:pPr>
            <a:r>
              <a:rPr lang="en-US" sz="6200" dirty="0"/>
              <a:t> </a:t>
            </a:r>
            <a:r>
              <a:rPr lang="en-US" sz="6200" dirty="0" smtClean="0"/>
              <a:t>         - Payroll documentation</a:t>
            </a:r>
          </a:p>
          <a:p>
            <a:pPr marL="0" indent="0">
              <a:buNone/>
            </a:pPr>
            <a:r>
              <a:rPr lang="en-US" sz="6200" dirty="0"/>
              <a:t> </a:t>
            </a:r>
            <a:r>
              <a:rPr lang="en-US" sz="6200" dirty="0" smtClean="0"/>
              <a:t>         - Distinction between SDAC codes 5, 9, 10</a:t>
            </a:r>
          </a:p>
          <a:p>
            <a:pPr marL="0" indent="0">
              <a:buNone/>
            </a:pPr>
            <a:r>
              <a:rPr lang="en-US" sz="6200" dirty="0"/>
              <a:t> </a:t>
            </a:r>
            <a:r>
              <a:rPr lang="en-US" sz="6200" dirty="0" smtClean="0"/>
              <a:t>         - Staff included in sample  </a:t>
            </a:r>
          </a:p>
          <a:p>
            <a:pPr marL="0" indent="0">
              <a:buNone/>
            </a:pPr>
            <a:r>
              <a:rPr lang="en-US" sz="6200" dirty="0" smtClean="0"/>
              <a:t>         </a:t>
            </a:r>
            <a:endParaRPr lang="en-US" sz="6200" dirty="0"/>
          </a:p>
          <a:p>
            <a:endParaRPr lang="en-US" sz="3500" dirty="0"/>
          </a:p>
        </p:txBody>
      </p:sp>
    </p:spTree>
    <p:extLst>
      <p:ext uri="{BB962C8B-B14F-4D97-AF65-F5344CB8AC3E}">
        <p14:creationId xmlns:p14="http://schemas.microsoft.com/office/powerpoint/2010/main" val="94480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SSS Website-Medicaid pages </a:t>
            </a:r>
            <a:endParaRPr lang="en-US" dirty="0"/>
          </a:p>
        </p:txBody>
      </p:sp>
      <p:sp>
        <p:nvSpPr>
          <p:cNvPr id="3" name="Content Placeholder 2"/>
          <p:cNvSpPr>
            <a:spLocks noGrp="1"/>
          </p:cNvSpPr>
          <p:nvPr>
            <p:ph idx="1"/>
          </p:nvPr>
        </p:nvSpPr>
        <p:spPr>
          <a:xfrm>
            <a:off x="1463040" y="1638300"/>
            <a:ext cx="6196405" cy="4800600"/>
          </a:xfrm>
        </p:spPr>
        <p:txBody>
          <a:bodyPr>
            <a:normAutofit fontScale="47500" lnSpcReduction="20000"/>
          </a:bodyPr>
          <a:lstStyle/>
          <a:p>
            <a:pPr marL="0" indent="0">
              <a:buNone/>
            </a:pPr>
            <a:r>
              <a:rPr lang="en-US" dirty="0" smtClean="0"/>
              <a:t> </a:t>
            </a:r>
            <a:endParaRPr lang="en-US" sz="3800" dirty="0" smtClean="0"/>
          </a:p>
          <a:p>
            <a:pPr>
              <a:buFont typeface="Wingdings" charset="2"/>
              <a:buChar char="§"/>
            </a:pPr>
            <a:r>
              <a:rPr lang="en-US" sz="6000" dirty="0" smtClean="0"/>
              <a:t>SSS Website </a:t>
            </a:r>
            <a:r>
              <a:rPr lang="en-US" sz="6000" dirty="0">
                <a:hlinkClick r:id="rId3"/>
              </a:rPr>
              <a:t>http://sss.usf.edu/resources/topic/medicaid/</a:t>
            </a:r>
            <a:r>
              <a:rPr lang="en-US" sz="6000" dirty="0" smtClean="0">
                <a:hlinkClick r:id="rId3"/>
              </a:rPr>
              <a:t>index.html</a:t>
            </a:r>
            <a:endParaRPr lang="en-US" sz="6000" dirty="0" smtClean="0"/>
          </a:p>
          <a:p>
            <a:pPr marL="0" indent="0">
              <a:buNone/>
            </a:pPr>
            <a:endParaRPr lang="en-US" sz="6000" dirty="0"/>
          </a:p>
          <a:p>
            <a:pPr>
              <a:buFont typeface="Wingdings" charset="2"/>
              <a:buChar char="§"/>
            </a:pPr>
            <a:r>
              <a:rPr lang="en-US" sz="6000" dirty="0" smtClean="0"/>
              <a:t>Parental Consent Forms translated-Spanish and Creole</a:t>
            </a:r>
          </a:p>
          <a:p>
            <a:pPr>
              <a:buFont typeface="Wingdings" charset="2"/>
              <a:buChar char="§"/>
            </a:pPr>
            <a:endParaRPr lang="en-US" sz="6000" dirty="0"/>
          </a:p>
          <a:p>
            <a:pPr>
              <a:buFont typeface="Wingdings" charset="2"/>
              <a:buChar char="§"/>
            </a:pPr>
            <a:r>
              <a:rPr lang="en-US" sz="6000" dirty="0" smtClean="0"/>
              <a:t>Reminder: Send information for sharing with other districts</a:t>
            </a:r>
          </a:p>
          <a:p>
            <a:pPr marL="0" indent="0">
              <a:buNone/>
            </a:pPr>
            <a:endParaRPr lang="en-US" sz="3800" dirty="0" smtClean="0">
              <a:solidFill>
                <a:srgbClr val="AA2B1E"/>
              </a:solidFill>
            </a:endParaRPr>
          </a:p>
          <a:p>
            <a:pPr marL="0" indent="0">
              <a:buNone/>
            </a:pPr>
            <a:r>
              <a:rPr lang="en-US" sz="3800" dirty="0" smtClean="0"/>
              <a:t>  </a:t>
            </a:r>
          </a:p>
          <a:p>
            <a:pPr marL="0" indent="0">
              <a:buNone/>
            </a:pPr>
            <a:r>
              <a:rPr lang="en-US" dirty="0" smtClean="0"/>
              <a:t> </a:t>
            </a:r>
            <a:endParaRPr lang="en-US" dirty="0" smtClean="0">
              <a:solidFill>
                <a:srgbClr val="AA2B1E"/>
              </a:solidFill>
            </a:endParaRPr>
          </a:p>
          <a:p>
            <a:endParaRPr lang="en-US" dirty="0"/>
          </a:p>
        </p:txBody>
      </p:sp>
    </p:spTree>
    <p:extLst>
      <p:ext uri="{BB962C8B-B14F-4D97-AF65-F5344CB8AC3E}">
        <p14:creationId xmlns:p14="http://schemas.microsoft.com/office/powerpoint/2010/main" val="2179940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8-24 at 11.09.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79376"/>
            <a:ext cx="8839200" cy="6638924"/>
          </a:xfrm>
          <a:prstGeom prst="rect">
            <a:avLst/>
          </a:prstGeom>
        </p:spPr>
      </p:pic>
    </p:spTree>
    <p:extLst>
      <p:ext uri="{BB962C8B-B14F-4D97-AF65-F5344CB8AC3E}">
        <p14:creationId xmlns:p14="http://schemas.microsoft.com/office/powerpoint/2010/main" val="212986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8-24 at 11.10.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144933" cy="6858000"/>
          </a:xfrm>
          <a:prstGeom prst="rect">
            <a:avLst/>
          </a:prstGeom>
        </p:spPr>
      </p:pic>
    </p:spTree>
    <p:extLst>
      <p:ext uri="{BB962C8B-B14F-4D97-AF65-F5344CB8AC3E}">
        <p14:creationId xmlns:p14="http://schemas.microsoft.com/office/powerpoint/2010/main" val="351621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8-24 at 11.11.16 AM.png"/>
          <p:cNvPicPr>
            <a:picLocks noGrp="1" noChangeAspect="1"/>
          </p:cNvPicPr>
          <p:nvPr>
            <p:ph idx="1"/>
          </p:nvPr>
        </p:nvPicPr>
        <p:blipFill>
          <a:blip r:embed="rId3">
            <a:extLst>
              <a:ext uri="{28A0092B-C50C-407E-A947-70E740481C1C}">
                <a14:useLocalDpi xmlns:a14="http://schemas.microsoft.com/office/drawing/2010/main" val="0"/>
              </a:ext>
            </a:extLst>
          </a:blip>
          <a:srcRect t="-2642" b="-2642"/>
          <a:stretch>
            <a:fillRect/>
          </a:stretch>
        </p:blipFill>
        <p:spPr>
          <a:xfrm>
            <a:off x="228600" y="20638"/>
            <a:ext cx="8648700" cy="6451600"/>
          </a:xfrm>
        </p:spPr>
      </p:pic>
    </p:spTree>
    <p:extLst>
      <p:ext uri="{BB962C8B-B14F-4D97-AF65-F5344CB8AC3E}">
        <p14:creationId xmlns:p14="http://schemas.microsoft.com/office/powerpoint/2010/main" val="3782120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Parental Consent/Notification Reminder</a:t>
            </a:r>
            <a:endParaRPr lang="en-US" dirty="0"/>
          </a:p>
        </p:txBody>
      </p:sp>
      <p:sp>
        <p:nvSpPr>
          <p:cNvPr id="3" name="Content Placeholder 2"/>
          <p:cNvSpPr>
            <a:spLocks noGrp="1"/>
          </p:cNvSpPr>
          <p:nvPr>
            <p:ph idx="1"/>
          </p:nvPr>
        </p:nvSpPr>
        <p:spPr>
          <a:xfrm>
            <a:off x="457200" y="1955800"/>
            <a:ext cx="8229600" cy="4170363"/>
          </a:xfrm>
        </p:spPr>
        <p:txBody>
          <a:bodyPr/>
          <a:lstStyle/>
          <a:p>
            <a:pPr>
              <a:buFont typeface="Wingdings" charset="2"/>
              <a:buChar char="§"/>
            </a:pPr>
            <a:r>
              <a:rPr lang="en-US" dirty="0" smtClean="0"/>
              <a:t>Parental Consent one time</a:t>
            </a:r>
          </a:p>
          <a:p>
            <a:pPr>
              <a:buFont typeface="Wingdings" charset="2"/>
              <a:buChar char="§"/>
            </a:pPr>
            <a:r>
              <a:rPr lang="en-US" dirty="0" smtClean="0"/>
              <a:t>Notification annually</a:t>
            </a:r>
          </a:p>
          <a:p>
            <a:pPr>
              <a:buFont typeface="Wingdings" charset="2"/>
              <a:buChar char="§"/>
            </a:pPr>
            <a:r>
              <a:rPr lang="en-US" dirty="0" smtClean="0"/>
              <a:t>Addressed in Florida Administrative Code 6A</a:t>
            </a:r>
            <a:r>
              <a:rPr lang="en-US" dirty="0"/>
              <a:t>-</a:t>
            </a:r>
            <a:r>
              <a:rPr lang="en-US" dirty="0" smtClean="0"/>
              <a:t>6.03028(3)(q) </a:t>
            </a:r>
            <a:r>
              <a:rPr lang="en-US" dirty="0"/>
              <a:t>Procedures for students with disabilities who are covered by public benefits or </a:t>
            </a:r>
            <a:r>
              <a:rPr lang="en-US" dirty="0" smtClean="0"/>
              <a:t>insurance </a:t>
            </a:r>
            <a:endParaRPr lang="en-US" dirty="0"/>
          </a:p>
          <a:p>
            <a:pPr>
              <a:buFont typeface="Wingdings" charset="2"/>
              <a:buChar char="§"/>
            </a:pPr>
            <a:endParaRPr lang="en-US" dirty="0" smtClean="0"/>
          </a:p>
          <a:p>
            <a:pPr>
              <a:buFont typeface="Wingdings" charset="2"/>
              <a:buChar char="§"/>
            </a:pPr>
            <a:endParaRPr lang="en-US" dirty="0" smtClean="0"/>
          </a:p>
        </p:txBody>
      </p:sp>
    </p:spTree>
    <p:extLst>
      <p:ext uri="{BB962C8B-B14F-4D97-AF65-F5344CB8AC3E}">
        <p14:creationId xmlns:p14="http://schemas.microsoft.com/office/powerpoint/2010/main" val="80716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685800"/>
          </a:xfrm>
        </p:spPr>
        <p:txBody>
          <a:bodyPr>
            <a:normAutofit fontScale="90000"/>
          </a:bodyPr>
          <a:lstStyle/>
          <a:p>
            <a:r>
              <a:rPr lang="en-US" dirty="0" smtClean="0"/>
              <a:t>Parental Consent</a:t>
            </a:r>
            <a:endParaRPr lang="en-US" dirty="0"/>
          </a:p>
        </p:txBody>
      </p:sp>
      <p:sp>
        <p:nvSpPr>
          <p:cNvPr id="3" name="Content Placeholder 2"/>
          <p:cNvSpPr>
            <a:spLocks noGrp="1"/>
          </p:cNvSpPr>
          <p:nvPr>
            <p:ph idx="1"/>
          </p:nvPr>
        </p:nvSpPr>
        <p:spPr>
          <a:xfrm>
            <a:off x="152400" y="787400"/>
            <a:ext cx="8877300" cy="5905500"/>
          </a:xfrm>
        </p:spPr>
        <p:txBody>
          <a:bodyPr>
            <a:normAutofit fontScale="40000" lnSpcReduction="20000"/>
          </a:bodyPr>
          <a:lstStyle/>
          <a:p>
            <a:pPr marL="0" indent="0">
              <a:buNone/>
            </a:pPr>
            <a:r>
              <a:rPr lang="en-US" sz="4500" dirty="0"/>
              <a:t>d. Prior to accessing the student’s or parent’s public benefits or insurance for the first time, and after providing notification to the student’s parent as described in sub-subparagraph e. of paragraph (3)(q), the school district must obtain written, parental consent that specifies:</a:t>
            </a:r>
          </a:p>
          <a:p>
            <a:pPr marL="0" indent="0">
              <a:buNone/>
            </a:pPr>
            <a:r>
              <a:rPr lang="en-US" sz="4500" dirty="0"/>
              <a:t>(I) The personally identifiable information that may be disclosed such as records or information about the services that may be provided to the student;</a:t>
            </a:r>
          </a:p>
          <a:p>
            <a:pPr marL="0" indent="0">
              <a:buNone/>
            </a:pPr>
            <a:r>
              <a:rPr lang="en-US" sz="4500" dirty="0"/>
              <a:t>(II) The purpose of disclosure, such as for purpose of billing for services;</a:t>
            </a:r>
          </a:p>
          <a:p>
            <a:pPr marL="0" indent="0">
              <a:buNone/>
            </a:pPr>
            <a:r>
              <a:rPr lang="en-US" sz="4500" dirty="0"/>
              <a:t>(III) The agency to which the disclosure may be made; and,</a:t>
            </a:r>
          </a:p>
          <a:p>
            <a:pPr marL="0" indent="0">
              <a:buNone/>
            </a:pPr>
            <a:r>
              <a:rPr lang="en-US" sz="4500" dirty="0"/>
              <a:t>(IV) That the parent understands and agrees that the school district may access the parent’s or student’s public benefits or insurance to pay for services required under Rules 6A-6.03011-.0361, F.A.C.</a:t>
            </a:r>
          </a:p>
          <a:p>
            <a:pPr marL="0" indent="0">
              <a:buNone/>
            </a:pPr>
            <a:r>
              <a:rPr lang="en-US" sz="4500" dirty="0"/>
              <a:t>e. Prior to accessing a student’s or parent’s public benefits or insurance for the first time, and annually thereafter, the school district must provide written notification consistent with the requirements found in paragraphs 6A-6.03311(1)(a) and (b), F.A.C., to the student’s parents that includes:</a:t>
            </a:r>
          </a:p>
          <a:p>
            <a:pPr marL="0" indent="0">
              <a:buNone/>
            </a:pPr>
            <a:r>
              <a:rPr lang="en-US" sz="4500" dirty="0"/>
              <a:t>(I) A statement of the parental consent provision in sub-subparagraph d. of this paragraph;</a:t>
            </a:r>
          </a:p>
          <a:p>
            <a:pPr marL="0" indent="0">
              <a:buNone/>
            </a:pPr>
            <a:r>
              <a:rPr lang="en-US" sz="4500" dirty="0"/>
              <a:t>(II) A statement of the no cost provisions of subparagraph (3)(q)1.;</a:t>
            </a:r>
          </a:p>
          <a:p>
            <a:pPr marL="0" indent="0">
              <a:buNone/>
            </a:pPr>
            <a:r>
              <a:rPr lang="en-US" sz="4500" dirty="0"/>
              <a:t>(III) A statement that the parents have the right to withdraw their consent to disclose their child’s personally identifiable information to the agency responsible for the administration of the State’s public benefits or insurance at any time; and,</a:t>
            </a:r>
          </a:p>
          <a:p>
            <a:pPr marL="0" indent="0">
              <a:buNone/>
            </a:pPr>
            <a:r>
              <a:rPr lang="en-US" sz="4500" dirty="0"/>
              <a:t>(IV) A statement that the withdrawal of consent or refusal to provide consent to disclose personally identifiable information to the agency responsible for the administration of the State’s public benefits or insurance program does not relieve the school district of its responsibility to ensure that all required services are provided at no cost to the parents.</a:t>
            </a:r>
          </a:p>
          <a:p>
            <a:endParaRPr lang="en-US" dirty="0"/>
          </a:p>
        </p:txBody>
      </p:sp>
    </p:spTree>
    <p:extLst>
      <p:ext uri="{BB962C8B-B14F-4D97-AF65-F5344CB8AC3E}">
        <p14:creationId xmlns:p14="http://schemas.microsoft.com/office/powerpoint/2010/main" val="378875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Notification</a:t>
            </a:r>
            <a:endParaRPr lang="en-US" dirty="0"/>
          </a:p>
        </p:txBody>
      </p:sp>
      <p:sp>
        <p:nvSpPr>
          <p:cNvPr id="3" name="Content Placeholder 2"/>
          <p:cNvSpPr>
            <a:spLocks noGrp="1"/>
          </p:cNvSpPr>
          <p:nvPr>
            <p:ph idx="1"/>
          </p:nvPr>
        </p:nvSpPr>
        <p:spPr>
          <a:xfrm>
            <a:off x="457200" y="1295400"/>
            <a:ext cx="8229600" cy="5283200"/>
          </a:xfrm>
        </p:spPr>
        <p:txBody>
          <a:bodyPr>
            <a:normAutofit fontScale="62500" lnSpcReduction="20000"/>
          </a:bodyPr>
          <a:lstStyle/>
          <a:p>
            <a:pPr marL="0" indent="0">
              <a:buNone/>
            </a:pPr>
            <a:r>
              <a:rPr lang="en-US" dirty="0" smtClean="0"/>
              <a:t> </a:t>
            </a:r>
            <a:endParaRPr lang="en-US" dirty="0"/>
          </a:p>
          <a:p>
            <a:pPr marL="0" indent="0">
              <a:buNone/>
            </a:pPr>
            <a:r>
              <a:rPr lang="en-US" dirty="0"/>
              <a:t>e. Prior to accessing a student’s or parent’s public benefits or insurance for the first time, and annually thereafter, the school district must provide written notification consistent with the requirements found in paragraphs 6A-6.03311(1)(a) and (b), F.A.C., to the student’s parents that includes:</a:t>
            </a:r>
          </a:p>
          <a:p>
            <a:pPr marL="0" indent="0">
              <a:buNone/>
            </a:pPr>
            <a:r>
              <a:rPr lang="en-US" dirty="0"/>
              <a:t>(I) A statement of the parental consent provision in sub-subparagraph d. of this paragraph;</a:t>
            </a:r>
          </a:p>
          <a:p>
            <a:pPr marL="0" indent="0">
              <a:buNone/>
            </a:pPr>
            <a:r>
              <a:rPr lang="en-US" dirty="0"/>
              <a:t>(II) A statement of the no cost provisions of subparagraph (3)(q)1.;</a:t>
            </a:r>
          </a:p>
          <a:p>
            <a:pPr marL="0" indent="0">
              <a:buNone/>
            </a:pPr>
            <a:r>
              <a:rPr lang="en-US" dirty="0"/>
              <a:t>(III) A statement that the parents have the right to withdraw their consent to disclose their child’s personally identifiable information to the agency responsible for the administration of the State’s public benefits or insurance at any time; and,</a:t>
            </a:r>
          </a:p>
          <a:p>
            <a:pPr marL="0" indent="0">
              <a:buNone/>
            </a:pPr>
            <a:r>
              <a:rPr lang="en-US" dirty="0"/>
              <a:t>(IV) A statement that the withdrawal of consent or refusal to provide consent to disclose personally identifiable information to the agency responsible for the administration of the State’s public benefits or insurance program does not relieve the school district of its responsibility to ensure that all required services are provided at no cost to the parents.</a:t>
            </a:r>
          </a:p>
          <a:p>
            <a:endParaRPr lang="en-US" dirty="0"/>
          </a:p>
        </p:txBody>
      </p:sp>
    </p:spTree>
    <p:extLst>
      <p:ext uri="{BB962C8B-B14F-4D97-AF65-F5344CB8AC3E}">
        <p14:creationId xmlns:p14="http://schemas.microsoft.com/office/powerpoint/2010/main" val="1235514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Conference</a:t>
            </a:r>
            <a:endParaRPr lang="en-US" dirty="0"/>
          </a:p>
        </p:txBody>
      </p:sp>
      <p:sp>
        <p:nvSpPr>
          <p:cNvPr id="3" name="Content Placeholder 2"/>
          <p:cNvSpPr>
            <a:spLocks noGrp="1"/>
          </p:cNvSpPr>
          <p:nvPr>
            <p:ph idx="1"/>
          </p:nvPr>
        </p:nvSpPr>
        <p:spPr/>
        <p:txBody>
          <a:bodyPr/>
          <a:lstStyle/>
          <a:p>
            <a:pPr marL="0" indent="0">
              <a:buNone/>
            </a:pPr>
            <a:r>
              <a:rPr lang="en-US" dirty="0" smtClean="0"/>
              <a:t>October 15-18, 2017</a:t>
            </a:r>
          </a:p>
          <a:p>
            <a:pPr>
              <a:buFont typeface="Wingdings" charset="2"/>
              <a:buChar char="§"/>
            </a:pPr>
            <a:r>
              <a:rPr lang="en-US" dirty="0" smtClean="0"/>
              <a:t>Fort Lauderdale, FL</a:t>
            </a:r>
          </a:p>
          <a:p>
            <a:pPr>
              <a:buFont typeface="Wingdings" charset="2"/>
              <a:buChar char="§"/>
            </a:pPr>
            <a:endParaRPr lang="en-US" dirty="0"/>
          </a:p>
        </p:txBody>
      </p:sp>
      <p:pic>
        <p:nvPicPr>
          <p:cNvPr id="4" name="Picture 3"/>
          <p:cNvPicPr>
            <a:picLocks noChangeAspect="1"/>
          </p:cNvPicPr>
          <p:nvPr/>
        </p:nvPicPr>
        <p:blipFill>
          <a:blip r:embed="rId3"/>
          <a:stretch>
            <a:fillRect/>
          </a:stretch>
        </p:blipFill>
        <p:spPr>
          <a:xfrm>
            <a:off x="491067" y="118533"/>
            <a:ext cx="8305800" cy="6259312"/>
          </a:xfrm>
          <a:prstGeom prst="rect">
            <a:avLst/>
          </a:prstGeom>
        </p:spPr>
      </p:pic>
    </p:spTree>
    <p:extLst>
      <p:ext uri="{BB962C8B-B14F-4D97-AF65-F5344CB8AC3E}">
        <p14:creationId xmlns:p14="http://schemas.microsoft.com/office/powerpoint/2010/main" val="238845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Forum</a:t>
            </a:r>
            <a:br>
              <a:rPr lang="en-US" dirty="0" smtClean="0"/>
            </a:br>
            <a:endParaRPr lang="en-US" sz="2200" dirty="0"/>
          </a:p>
        </p:txBody>
      </p:sp>
      <p:sp>
        <p:nvSpPr>
          <p:cNvPr id="3" name="Content Placeholder 2"/>
          <p:cNvSpPr>
            <a:spLocks noGrp="1"/>
          </p:cNvSpPr>
          <p:nvPr>
            <p:ph idx="1"/>
          </p:nvPr>
        </p:nvSpPr>
        <p:spPr/>
        <p:txBody>
          <a:bodyPr/>
          <a:lstStyle/>
          <a:p>
            <a:pPr marL="0" indent="0">
              <a:buNone/>
            </a:pPr>
            <a:r>
              <a:rPr lang="en-US" dirty="0"/>
              <a:t>P</a:t>
            </a:r>
            <a:r>
              <a:rPr lang="en-US" dirty="0" smtClean="0"/>
              <a:t>hone </a:t>
            </a:r>
            <a:r>
              <a:rPr lang="en-US" dirty="0"/>
              <a:t>will be taken off of presentation mode-please mute your phone line if you are not </a:t>
            </a:r>
            <a:r>
              <a:rPr lang="en-US" dirty="0" smtClean="0"/>
              <a:t>speaking.</a:t>
            </a:r>
          </a:p>
          <a:p>
            <a:pPr marL="0" indent="0">
              <a:buNone/>
            </a:pPr>
            <a:endParaRPr lang="en-US" dirty="0"/>
          </a:p>
          <a:p>
            <a:pPr marL="0" indent="0">
              <a:buNone/>
            </a:pPr>
            <a:r>
              <a:rPr lang="en-US" dirty="0" smtClean="0"/>
              <a:t>If you have comments or questions, please identify yourself and your district.</a:t>
            </a:r>
            <a:endParaRPr lang="en-US" dirty="0"/>
          </a:p>
        </p:txBody>
      </p:sp>
    </p:spTree>
    <p:extLst>
      <p:ext uri="{BB962C8B-B14F-4D97-AF65-F5344CB8AC3E}">
        <p14:creationId xmlns:p14="http://schemas.microsoft.com/office/powerpoint/2010/main" val="208685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42917"/>
          </a:xfrm>
        </p:spPr>
        <p:txBody>
          <a:bodyPr>
            <a:normAutofit fontScale="90000"/>
          </a:bodyPr>
          <a:lstStyle/>
          <a:p>
            <a:r>
              <a:rPr lang="en-US" dirty="0" smtClean="0"/>
              <a:t>Agenda (cont’d)</a:t>
            </a:r>
            <a:endParaRPr lang="en-US" dirty="0"/>
          </a:p>
        </p:txBody>
      </p:sp>
      <p:sp>
        <p:nvSpPr>
          <p:cNvPr id="3" name="Content Placeholder 2"/>
          <p:cNvSpPr>
            <a:spLocks noGrp="1"/>
          </p:cNvSpPr>
          <p:nvPr>
            <p:ph idx="1"/>
          </p:nvPr>
        </p:nvSpPr>
        <p:spPr>
          <a:xfrm>
            <a:off x="863600" y="1460500"/>
            <a:ext cx="7353300" cy="4262569"/>
          </a:xfrm>
        </p:spPr>
        <p:txBody>
          <a:bodyPr>
            <a:normAutofit/>
          </a:bodyPr>
          <a:lstStyle/>
          <a:p>
            <a:pPr>
              <a:buFont typeface="Wingdings" charset="2"/>
              <a:buChar char="§"/>
            </a:pPr>
            <a:r>
              <a:rPr lang="en-US" dirty="0"/>
              <a:t> </a:t>
            </a:r>
            <a:r>
              <a:rPr lang="en-US" sz="2200" dirty="0"/>
              <a:t>FDOE/SSS Update-Anne</a:t>
            </a:r>
          </a:p>
          <a:p>
            <a:pPr marL="0" indent="0">
              <a:buNone/>
            </a:pPr>
            <a:r>
              <a:rPr lang="en-US" sz="2200" dirty="0"/>
              <a:t>          - </a:t>
            </a:r>
            <a:r>
              <a:rPr lang="en-US" sz="2200" dirty="0" smtClean="0"/>
              <a:t> Updated </a:t>
            </a:r>
            <a:r>
              <a:rPr lang="en-US" sz="2200" dirty="0"/>
              <a:t>participation report </a:t>
            </a:r>
            <a:r>
              <a:rPr lang="en-US" sz="2200" dirty="0" smtClean="0"/>
              <a:t>will be sent to districts 	for completion by October 31.</a:t>
            </a:r>
          </a:p>
          <a:p>
            <a:pPr marL="0" indent="0">
              <a:buNone/>
            </a:pPr>
            <a:endParaRPr lang="en-US" sz="2200" dirty="0" smtClean="0"/>
          </a:p>
          <a:p>
            <a:pPr>
              <a:buFont typeface="Wingdings" charset="2"/>
              <a:buChar char="§"/>
            </a:pPr>
            <a:r>
              <a:rPr lang="en-US" sz="2200" dirty="0" smtClean="0"/>
              <a:t>Parental Consent Reminder</a:t>
            </a:r>
            <a:endParaRPr lang="en-US" sz="2200" dirty="0"/>
          </a:p>
          <a:p>
            <a:pPr marL="0" indent="0">
              <a:buNone/>
            </a:pPr>
            <a:endParaRPr lang="en-US" sz="2200" dirty="0"/>
          </a:p>
          <a:p>
            <a:pPr>
              <a:buFont typeface="Wingdings" charset="2"/>
              <a:buChar char="§"/>
            </a:pPr>
            <a:r>
              <a:rPr lang="en-US" sz="2200" dirty="0"/>
              <a:t>NAME Conference-</a:t>
            </a:r>
            <a:r>
              <a:rPr lang="en-US" sz="2200" dirty="0" err="1"/>
              <a:t>Deneen</a:t>
            </a:r>
            <a:r>
              <a:rPr lang="en-US" sz="2200" dirty="0"/>
              <a:t> </a:t>
            </a:r>
            <a:r>
              <a:rPr lang="en-US" sz="2200" dirty="0" err="1" smtClean="0"/>
              <a:t>Gorassini</a:t>
            </a:r>
            <a:r>
              <a:rPr lang="en-US" sz="2200" dirty="0" smtClean="0"/>
              <a:t>, Conference Chair, Broward County school district</a:t>
            </a:r>
            <a:endParaRPr lang="en-US" sz="2200" dirty="0"/>
          </a:p>
          <a:p>
            <a:pPr marL="0" indent="0">
              <a:buNone/>
            </a:pPr>
            <a:endParaRPr lang="en-US" sz="2200" dirty="0"/>
          </a:p>
          <a:p>
            <a:pPr>
              <a:buFont typeface="Wingdings" charset="2"/>
              <a:buChar char="§"/>
            </a:pPr>
            <a:r>
              <a:rPr lang="en-US" sz="2200" dirty="0" smtClean="0"/>
              <a:t>Open </a:t>
            </a:r>
            <a:r>
              <a:rPr lang="en-US" sz="2200" dirty="0"/>
              <a:t>Forum-Call attendees enter questions in chat box</a:t>
            </a:r>
          </a:p>
          <a:p>
            <a:endParaRPr lang="en-US" dirty="0"/>
          </a:p>
        </p:txBody>
      </p:sp>
    </p:spTree>
    <p:extLst>
      <p:ext uri="{BB962C8B-B14F-4D97-AF65-F5344CB8AC3E}">
        <p14:creationId xmlns:p14="http://schemas.microsoft.com/office/powerpoint/2010/main" val="382078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 for Service: Rule Revisions/SPAs - Status</a:t>
            </a:r>
            <a:endParaRPr lang="en-US" dirty="0"/>
          </a:p>
        </p:txBody>
      </p:sp>
      <p:sp>
        <p:nvSpPr>
          <p:cNvPr id="3" name="Content Placeholder 2"/>
          <p:cNvSpPr>
            <a:spLocks noGrp="1"/>
          </p:cNvSpPr>
          <p:nvPr>
            <p:ph idx="1"/>
          </p:nvPr>
        </p:nvSpPr>
        <p:spPr/>
        <p:txBody>
          <a:bodyPr/>
          <a:lstStyle/>
          <a:p>
            <a:pPr>
              <a:buFont typeface="Wingdings" charset="2"/>
              <a:buChar char="§"/>
            </a:pPr>
            <a:endParaRPr lang="en-US" dirty="0" smtClean="0"/>
          </a:p>
          <a:p>
            <a:pPr>
              <a:buFont typeface="Wingdings" charset="2"/>
              <a:buChar char="§"/>
            </a:pPr>
            <a:r>
              <a:rPr lang="en-US" dirty="0" smtClean="0"/>
              <a:t>Medicaid Certified School Match Handbook (2005)</a:t>
            </a:r>
          </a:p>
          <a:p>
            <a:pPr marL="0" indent="0">
              <a:buNone/>
            </a:pPr>
            <a:endParaRPr lang="en-US" dirty="0" smtClean="0"/>
          </a:p>
          <a:p>
            <a:pPr>
              <a:buFont typeface="Wingdings" charset="2"/>
              <a:buChar char="§"/>
            </a:pPr>
            <a:r>
              <a:rPr lang="en-US" dirty="0" smtClean="0"/>
              <a:t>Private/Charter Schools</a:t>
            </a:r>
          </a:p>
          <a:p>
            <a:pPr marL="0" indent="0">
              <a:buNone/>
            </a:pPr>
            <a:endParaRPr lang="en-US" dirty="0" smtClean="0"/>
          </a:p>
          <a:p>
            <a:pPr>
              <a:buFont typeface="Wingdings" charset="2"/>
              <a:buChar char="§"/>
            </a:pPr>
            <a:r>
              <a:rPr lang="en-US" dirty="0" smtClean="0"/>
              <a:t>Rules related to CMS Free Care guidance</a:t>
            </a:r>
          </a:p>
        </p:txBody>
      </p:sp>
    </p:spTree>
    <p:extLst>
      <p:ext uri="{BB962C8B-B14F-4D97-AF65-F5344CB8AC3E}">
        <p14:creationId xmlns:p14="http://schemas.microsoft.com/office/powerpoint/2010/main" val="228004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270000"/>
          </a:xfrm>
        </p:spPr>
        <p:txBody>
          <a:bodyPr>
            <a:normAutofit fontScale="90000"/>
          </a:bodyPr>
          <a:lstStyle/>
          <a:p>
            <a:r>
              <a:rPr lang="en-US" dirty="0" smtClean="0"/>
              <a:t>Fee for Service-National Correct Coding Initiative (NCCI)</a:t>
            </a:r>
            <a:endParaRPr lang="en-US" dirty="0"/>
          </a:p>
        </p:txBody>
      </p:sp>
      <p:sp>
        <p:nvSpPr>
          <p:cNvPr id="3" name="Content Placeholder 2"/>
          <p:cNvSpPr>
            <a:spLocks noGrp="1"/>
          </p:cNvSpPr>
          <p:nvPr>
            <p:ph idx="1"/>
          </p:nvPr>
        </p:nvSpPr>
        <p:spPr>
          <a:xfrm>
            <a:off x="1463040" y="2108200"/>
            <a:ext cx="6196405" cy="4546600"/>
          </a:xfrm>
        </p:spPr>
        <p:txBody>
          <a:bodyPr>
            <a:normAutofit fontScale="32500" lnSpcReduction="20000"/>
          </a:bodyPr>
          <a:lstStyle/>
          <a:p>
            <a:pPr marL="0" indent="0">
              <a:buNone/>
            </a:pPr>
            <a:r>
              <a:rPr lang="en-US" dirty="0" smtClean="0"/>
              <a:t> </a:t>
            </a:r>
            <a:r>
              <a:rPr lang="en-US" sz="6000" dirty="0" smtClean="0"/>
              <a:t>Refresher from last call: </a:t>
            </a:r>
          </a:p>
          <a:p>
            <a:pPr marL="0" indent="0">
              <a:buNone/>
            </a:pPr>
            <a:endParaRPr lang="en-US" sz="6000" dirty="0" smtClean="0"/>
          </a:p>
          <a:p>
            <a:pPr>
              <a:buFont typeface="Wingdings" charset="2"/>
              <a:buChar char="§"/>
            </a:pPr>
            <a:r>
              <a:rPr lang="en-US" sz="6000" dirty="0" smtClean="0"/>
              <a:t>NCCI – Developed by CMS to </a:t>
            </a:r>
            <a:r>
              <a:rPr lang="en-US" sz="6000" dirty="0"/>
              <a:t>promote national correct coding methodologies and to control improper coding leading to inappropriate </a:t>
            </a:r>
            <a:r>
              <a:rPr lang="en-US" sz="6000" dirty="0" smtClean="0"/>
              <a:t>payments.</a:t>
            </a:r>
          </a:p>
          <a:p>
            <a:pPr>
              <a:buFont typeface="Wingdings" charset="2"/>
              <a:buChar char="§"/>
            </a:pPr>
            <a:endParaRPr lang="en-US" sz="6000" dirty="0" smtClean="0"/>
          </a:p>
          <a:p>
            <a:pPr>
              <a:buFont typeface="Wingdings" charset="2"/>
              <a:buChar char="§"/>
            </a:pPr>
            <a:r>
              <a:rPr lang="en-US" sz="6000" dirty="0" smtClean="0"/>
              <a:t>MUE - NCCI </a:t>
            </a:r>
            <a:r>
              <a:rPr lang="en-US" sz="6000" dirty="0"/>
              <a:t>includes a set of edits known as Medically Unlikely Edits (MUEs). An </a:t>
            </a:r>
            <a:r>
              <a:rPr lang="en-US" sz="6000" dirty="0" smtClean="0"/>
              <a:t>MUE is </a:t>
            </a:r>
            <a:r>
              <a:rPr lang="en-US" sz="6000" dirty="0"/>
              <a:t>a maximum number of Units of </a:t>
            </a:r>
            <a:r>
              <a:rPr lang="en-US" sz="6000" dirty="0" smtClean="0"/>
              <a:t>Service </a:t>
            </a:r>
            <a:r>
              <a:rPr lang="en-US" sz="6000" dirty="0"/>
              <a:t>allowable under most circumstances for a </a:t>
            </a:r>
            <a:r>
              <a:rPr lang="en-US" sz="6000" b="1" dirty="0"/>
              <a:t>single </a:t>
            </a:r>
            <a:r>
              <a:rPr lang="en-US" sz="6000" dirty="0"/>
              <a:t>Healthcare Common Procedure Coding System/Current Procedural Terminology (HCPCS/CPT) code billed by a provider on a date of service for a single beneficiary. </a:t>
            </a:r>
            <a:endParaRPr lang="en-US" sz="6000" dirty="0" smtClean="0"/>
          </a:p>
          <a:p>
            <a:pPr marL="0" indent="0">
              <a:buNone/>
            </a:pPr>
            <a:endParaRPr lang="en-US" dirty="0"/>
          </a:p>
          <a:p>
            <a:pPr>
              <a:buFont typeface="Wingdings" charset="2"/>
              <a:buChar char="§"/>
            </a:pPr>
            <a:endParaRPr lang="en-US" dirty="0"/>
          </a:p>
          <a:p>
            <a:pPr>
              <a:buFont typeface="Wingdings" charset="2"/>
              <a:buChar char="§"/>
            </a:pPr>
            <a:endParaRPr lang="en-US" dirty="0" smtClean="0"/>
          </a:p>
          <a:p>
            <a:pPr marL="0" indent="0">
              <a:buNone/>
            </a:pPr>
            <a:r>
              <a:rPr lang="en-US" dirty="0" smtClean="0"/>
              <a:t> </a:t>
            </a:r>
          </a:p>
          <a:p>
            <a:pPr>
              <a:buFont typeface="Wingdings" charset="2"/>
              <a:buChar char="§"/>
            </a:pPr>
            <a:endParaRPr lang="en-US" dirty="0"/>
          </a:p>
        </p:txBody>
      </p:sp>
    </p:spTree>
    <p:extLst>
      <p:ext uri="{BB962C8B-B14F-4D97-AF65-F5344CB8AC3E}">
        <p14:creationId xmlns:p14="http://schemas.microsoft.com/office/powerpoint/2010/main" val="409331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 for Service-Denied Claims/New Procedure Codes</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smtClean="0"/>
              <a:t>Denied claims with units over maximum number in NCCI edits:</a:t>
            </a:r>
          </a:p>
          <a:p>
            <a:pPr marL="0" indent="0">
              <a:buNone/>
            </a:pPr>
            <a:r>
              <a:rPr lang="en-US" dirty="0"/>
              <a:t> </a:t>
            </a:r>
            <a:r>
              <a:rPr lang="en-US" dirty="0" smtClean="0"/>
              <a:t>	-If over maximum units, entire claim will deny</a:t>
            </a:r>
          </a:p>
          <a:p>
            <a:pPr marL="0" indent="0">
              <a:buNone/>
            </a:pPr>
            <a:r>
              <a:rPr lang="en-US" dirty="0"/>
              <a:t>	</a:t>
            </a:r>
            <a:r>
              <a:rPr lang="en-US" dirty="0" smtClean="0"/>
              <a:t>-District must resubmit the claim with a total 	number of units at or below the NCCI edit 	number</a:t>
            </a:r>
          </a:p>
          <a:p>
            <a:pPr marL="0" indent="0">
              <a:buNone/>
            </a:pPr>
            <a:r>
              <a:rPr lang="en-US" dirty="0"/>
              <a:t>	</a:t>
            </a:r>
            <a:r>
              <a:rPr lang="en-US" dirty="0" smtClean="0"/>
              <a:t>-Most common procedure code asked about 	by districts=96150 (Behavioral-Individual 	Service-Evaluation-8 units)</a:t>
            </a:r>
          </a:p>
          <a:p>
            <a:pPr marL="0" indent="0">
              <a:buNone/>
            </a:pPr>
            <a:endParaRPr lang="en-US" dirty="0" smtClean="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89144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Necessity</a:t>
            </a:r>
            <a:endParaRPr lang="en-US" dirty="0"/>
          </a:p>
        </p:txBody>
      </p:sp>
      <p:sp>
        <p:nvSpPr>
          <p:cNvPr id="3" name="Content Placeholder 2"/>
          <p:cNvSpPr>
            <a:spLocks noGrp="1"/>
          </p:cNvSpPr>
          <p:nvPr>
            <p:ph idx="1"/>
          </p:nvPr>
        </p:nvSpPr>
        <p:spPr>
          <a:xfrm>
            <a:off x="457200" y="1600200"/>
            <a:ext cx="8229600" cy="4940300"/>
          </a:xfrm>
        </p:spPr>
        <p:txBody>
          <a:bodyPr>
            <a:normAutofit fontScale="85000" lnSpcReduction="20000"/>
          </a:bodyPr>
          <a:lstStyle/>
          <a:p>
            <a:pPr marL="0" indent="0">
              <a:buNone/>
            </a:pPr>
            <a:r>
              <a:rPr lang="en-US" dirty="0" smtClean="0">
                <a:solidFill>
                  <a:srgbClr val="008000"/>
                </a:solidFill>
              </a:rPr>
              <a:t>Florida Statute 409.013(2)(d):</a:t>
            </a:r>
            <a:r>
              <a:rPr lang="en-US" dirty="0"/>
              <a:t> </a:t>
            </a:r>
            <a:r>
              <a:rPr lang="en-US" dirty="0" smtClean="0"/>
              <a:t>“</a:t>
            </a:r>
            <a:r>
              <a:rPr lang="en-US" dirty="0"/>
              <a:t>Medical necessity” or “medically necessary” means any goods or services necessary to palliate the effects of a terminal condition, or to prevent, diagnose, correct, cure, alleviate, or preclude deterioration of a condition that threatens life, causes pain or suffering, or results in illness or infirmity, which goods or services are provided in accordance with generally accepted standards of medical practice. For purposes of determining Medicaid reimbursement, the agency is the final arbiter of medical necessity. Determinations of medical necessity must be made by a licensed physician employed by or under contract with the agency and must be based upon information available at the time the goods or services are provided.</a:t>
            </a:r>
          </a:p>
          <a:p>
            <a:endParaRPr lang="en-US" dirty="0"/>
          </a:p>
        </p:txBody>
      </p:sp>
    </p:spTree>
    <p:extLst>
      <p:ext uri="{BB962C8B-B14F-4D97-AF65-F5344CB8AC3E}">
        <p14:creationId xmlns:p14="http://schemas.microsoft.com/office/powerpoint/2010/main" val="366905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Necessity</a:t>
            </a:r>
            <a:endParaRPr lang="en-US" dirty="0"/>
          </a:p>
        </p:txBody>
      </p:sp>
      <p:sp>
        <p:nvSpPr>
          <p:cNvPr id="3" name="Content Placeholder 2"/>
          <p:cNvSpPr>
            <a:spLocks noGrp="1"/>
          </p:cNvSpPr>
          <p:nvPr>
            <p:ph idx="1"/>
          </p:nvPr>
        </p:nvSpPr>
        <p:spPr/>
        <p:txBody>
          <a:bodyPr/>
          <a:lstStyle/>
          <a:p>
            <a:pPr>
              <a:buFont typeface="Wingdings" charset="2"/>
              <a:buChar char="§"/>
            </a:pPr>
            <a:r>
              <a:rPr lang="en-US" dirty="0" smtClean="0"/>
              <a:t>AHCA has not issued guidance beyond statutory definition, so up to school district providers to determine if service provided is medically necessary based on definition.</a:t>
            </a:r>
            <a:endParaRPr lang="en-US" dirty="0"/>
          </a:p>
        </p:txBody>
      </p:sp>
    </p:spTree>
    <p:extLst>
      <p:ext uri="{BB962C8B-B14F-4D97-AF65-F5344CB8AC3E}">
        <p14:creationId xmlns:p14="http://schemas.microsoft.com/office/powerpoint/2010/main" val="61616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Medicaid Fee Schedules Effective 1/1/17</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a:buFont typeface="Wingdings" charset="2"/>
              <a:buChar char="§"/>
            </a:pPr>
            <a:r>
              <a:rPr lang="en-US" dirty="0" smtClean="0"/>
              <a:t>Medicaid Health Care Alert 2/7/17-Fee Schedules</a:t>
            </a:r>
            <a:endParaRPr lang="en-US" dirty="0"/>
          </a:p>
          <a:p>
            <a:pPr marL="0" indent="0">
              <a:buNone/>
            </a:pPr>
            <a:r>
              <a:rPr lang="en-US" dirty="0">
                <a:hlinkClick r:id="rId3"/>
              </a:rPr>
              <a:t>http://ahca.myflorida.com/medicaid/review/</a:t>
            </a:r>
            <a:r>
              <a:rPr lang="en-US" dirty="0" smtClean="0">
                <a:hlinkClick r:id="rId3"/>
              </a:rPr>
              <a:t>fee_schedules.shtml</a:t>
            </a:r>
            <a:endParaRPr lang="en-US" dirty="0" smtClean="0"/>
          </a:p>
          <a:p>
            <a:pPr marL="0" indent="0">
              <a:buNone/>
            </a:pPr>
            <a:endParaRPr lang="en-US" dirty="0"/>
          </a:p>
          <a:p>
            <a:pPr>
              <a:buFont typeface="Wingdings" charset="2"/>
              <a:buChar char="§"/>
            </a:pPr>
            <a:r>
              <a:rPr lang="en-US" dirty="0"/>
              <a:t>Sign up for Medicaid Health Care Alerts</a:t>
            </a:r>
          </a:p>
          <a:p>
            <a:pPr marL="0" indent="0">
              <a:buNone/>
            </a:pPr>
            <a:r>
              <a:rPr lang="en-US" dirty="0">
                <a:hlinkClick r:id="rId4"/>
              </a:rPr>
              <a:t>http://ahca.myflorida.com/Medicaid/alerts/</a:t>
            </a:r>
            <a:r>
              <a:rPr lang="en-US" dirty="0" smtClean="0">
                <a:hlinkClick r:id="rId4"/>
              </a:rPr>
              <a:t>alerts.shtml</a:t>
            </a:r>
            <a:endParaRPr lang="en-US" dirty="0" smtClean="0"/>
          </a:p>
          <a:p>
            <a:pPr marL="0" indent="0">
              <a:buNone/>
            </a:pPr>
            <a:endParaRPr lang="en-US" dirty="0" smtClean="0"/>
          </a:p>
          <a:p>
            <a:pPr>
              <a:buFont typeface="Wingdings" charset="2"/>
              <a:buChar char="§"/>
            </a:pPr>
            <a:r>
              <a:rPr lang="en-US" dirty="0" smtClean="0"/>
              <a:t>Fee schedule in process of review and correction</a:t>
            </a:r>
            <a:endParaRPr lang="en-US" dirty="0"/>
          </a:p>
          <a:p>
            <a:pPr marL="0" indent="0">
              <a:buNone/>
            </a:pPr>
            <a:endParaRPr lang="en-US" dirty="0" smtClean="0"/>
          </a:p>
          <a:p>
            <a:pPr marL="0" indent="0">
              <a:buNone/>
            </a:pPr>
            <a:endParaRPr lang="en-US" dirty="0" smtClean="0"/>
          </a:p>
          <a:p>
            <a:pPr marL="0" indent="0">
              <a:buNone/>
            </a:pPr>
            <a:endParaRPr lang="en-US" dirty="0"/>
          </a:p>
          <a:p>
            <a:pPr>
              <a:buFont typeface="Arial"/>
              <a:buChar char="•"/>
            </a:pPr>
            <a:endParaRPr lang="en-US" dirty="0"/>
          </a:p>
          <a:p>
            <a:endParaRPr lang="en-US" dirty="0"/>
          </a:p>
        </p:txBody>
      </p:sp>
    </p:spTree>
    <p:extLst>
      <p:ext uri="{BB962C8B-B14F-4D97-AF65-F5344CB8AC3E}">
        <p14:creationId xmlns:p14="http://schemas.microsoft.com/office/powerpoint/2010/main" val="2991316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37197</TotalTime>
  <Words>1711</Words>
  <Application>Microsoft Macintosh PowerPoint</Application>
  <PresentationFormat>On-screen Show (4:3)</PresentationFormat>
  <Paragraphs>197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Schools and Medicaid Quarterly Call</vt:lpstr>
      <vt:lpstr>Agenda</vt:lpstr>
      <vt:lpstr>Agenda (cont’d)</vt:lpstr>
      <vt:lpstr>Fee for Service: Rule Revisions/SPAs - Status</vt:lpstr>
      <vt:lpstr>Fee for Service-National Correct Coding Initiative (NCCI)</vt:lpstr>
      <vt:lpstr>Fee for Service-Denied Claims/New Procedure Codes</vt:lpstr>
      <vt:lpstr>Medical Necessity</vt:lpstr>
      <vt:lpstr>Medical Necessity</vt:lpstr>
      <vt:lpstr>Medicaid Fee Schedules Effective 1/1/17</vt:lpstr>
      <vt:lpstr>Why Create Rules?</vt:lpstr>
      <vt:lpstr>Rule Workshops and Proposed Rules</vt:lpstr>
      <vt:lpstr> </vt:lpstr>
      <vt:lpstr>PowerPoint Presentation</vt:lpstr>
      <vt:lpstr>PowerPoint Presentation</vt:lpstr>
      <vt:lpstr>PowerPoint Presentation</vt:lpstr>
      <vt:lpstr>SDAC </vt:lpstr>
      <vt:lpstr>SDAC Codes 5, 9, 10</vt:lpstr>
      <vt:lpstr>SDAC Coding 5,9,10</vt:lpstr>
      <vt:lpstr>SDAC Coding 5,9,10</vt:lpstr>
      <vt:lpstr>SSS Website-Medicaid pages </vt:lpstr>
      <vt:lpstr>PowerPoint Presentation</vt:lpstr>
      <vt:lpstr>PowerPoint Presentation</vt:lpstr>
      <vt:lpstr>PowerPoint Presentation</vt:lpstr>
      <vt:lpstr>Parental Consent/Notification Reminder</vt:lpstr>
      <vt:lpstr>Parental Consent</vt:lpstr>
      <vt:lpstr>Annual Notification</vt:lpstr>
      <vt:lpstr>NAME Conference</vt:lpstr>
      <vt:lpstr>Open Forum </vt:lpstr>
    </vt:vector>
  </TitlesOfParts>
  <Company>USF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and Medicaid Quarterly Call</dc:title>
  <dc:creator>Anne Glass</dc:creator>
  <cp:lastModifiedBy>Anne Glass</cp:lastModifiedBy>
  <cp:revision>160</cp:revision>
  <cp:lastPrinted>2017-08-24T15:52:10Z</cp:lastPrinted>
  <dcterms:created xsi:type="dcterms:W3CDTF">2016-01-06T15:58:09Z</dcterms:created>
  <dcterms:modified xsi:type="dcterms:W3CDTF">2017-08-29T14:52:29Z</dcterms:modified>
</cp:coreProperties>
</file>